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8" r:id="rId2"/>
    <p:sldId id="531" r:id="rId3"/>
    <p:sldId id="498" r:id="rId4"/>
    <p:sldId id="532" r:id="rId5"/>
    <p:sldId id="591" r:id="rId6"/>
    <p:sldId id="592" r:id="rId7"/>
    <p:sldId id="593" r:id="rId8"/>
    <p:sldId id="594" r:id="rId9"/>
    <p:sldId id="595" r:id="rId10"/>
    <p:sldId id="596" r:id="rId11"/>
    <p:sldId id="597" r:id="rId12"/>
    <p:sldId id="598" r:id="rId13"/>
    <p:sldId id="599" r:id="rId14"/>
    <p:sldId id="600" r:id="rId15"/>
    <p:sldId id="601" r:id="rId16"/>
    <p:sldId id="602" r:id="rId17"/>
    <p:sldId id="603" r:id="rId18"/>
    <p:sldId id="604" r:id="rId19"/>
    <p:sldId id="605" r:id="rId20"/>
    <p:sldId id="606" r:id="rId21"/>
    <p:sldId id="607" r:id="rId22"/>
    <p:sldId id="608" r:id="rId23"/>
    <p:sldId id="609" r:id="rId24"/>
    <p:sldId id="610" r:id="rId25"/>
    <p:sldId id="611" r:id="rId26"/>
    <p:sldId id="612"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570" r:id="rId41"/>
    <p:sldId id="283" r:id="rId42"/>
    <p:sldId id="349" r:id="rId43"/>
    <p:sldId id="284" r:id="rId44"/>
    <p:sldId id="285" r:id="rId45"/>
    <p:sldId id="287" r:id="rId46"/>
    <p:sldId id="289" r:id="rId47"/>
    <p:sldId id="323" r:id="rId48"/>
    <p:sldId id="511" r:id="rId49"/>
    <p:sldId id="513" r:id="rId50"/>
    <p:sldId id="554" r:id="rId51"/>
    <p:sldId id="512" r:id="rId52"/>
    <p:sldId id="634" r:id="rId53"/>
    <p:sldId id="631" r:id="rId54"/>
    <p:sldId id="632" r:id="rId55"/>
    <p:sldId id="633" r:id="rId56"/>
    <p:sldId id="586" r:id="rId57"/>
    <p:sldId id="587" r:id="rId58"/>
    <p:sldId id="588" r:id="rId59"/>
    <p:sldId id="559" r:id="rId60"/>
    <p:sldId id="543" r:id="rId61"/>
    <p:sldId id="560" r:id="rId62"/>
    <p:sldId id="561" r:id="rId63"/>
    <p:sldId id="562" r:id="rId64"/>
    <p:sldId id="563" r:id="rId65"/>
    <p:sldId id="564" r:id="rId66"/>
    <p:sldId id="568" r:id="rId67"/>
    <p:sldId id="565" r:id="rId68"/>
    <p:sldId id="567" r:id="rId69"/>
    <p:sldId id="290" r:id="rId70"/>
    <p:sldId id="515" r:id="rId71"/>
    <p:sldId id="627" r:id="rId72"/>
    <p:sldId id="630" r:id="rId7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00"/>
    <a:srgbClr val="FF00FF"/>
    <a:srgbClr val="006600"/>
    <a:srgbClr val="339933"/>
    <a:srgbClr val="FF33CC"/>
    <a:srgbClr val="0033CC"/>
    <a:srgbClr val="99CCFF"/>
    <a:srgbClr val="33C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7957" autoAdjust="0"/>
  </p:normalViewPr>
  <p:slideViewPr>
    <p:cSldViewPr snapToGrid="0">
      <p:cViewPr varScale="1">
        <p:scale>
          <a:sx n="108" d="100"/>
          <a:sy n="108" d="100"/>
        </p:scale>
        <p:origin x="678" y="78"/>
      </p:cViewPr>
      <p:guideLst/>
    </p:cSldViewPr>
  </p:slideViewPr>
  <p:notesTextViewPr>
    <p:cViewPr>
      <p:scale>
        <a:sx n="1" d="1"/>
        <a:sy n="1" d="1"/>
      </p:scale>
      <p:origin x="0" y="0"/>
    </p:cViewPr>
  </p:notesTextViewPr>
  <p:sorterViewPr>
    <p:cViewPr>
      <p:scale>
        <a:sx n="180" d="100"/>
        <a:sy n="180" d="100"/>
      </p:scale>
      <p:origin x="0" y="-488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55E29-1A3D-4B0B-A399-F1D4423657B3}" type="datetimeFigureOut">
              <a:rPr lang="zh-TW" altLang="en-US" smtClean="0"/>
              <a:t>2022/9/25</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E4421-0943-41DE-89CD-153F7D120B28}" type="slidenum">
              <a:rPr lang="zh-TW" altLang="en-US" smtClean="0"/>
              <a:t>‹#›</a:t>
            </a:fld>
            <a:endParaRPr lang="zh-TW" altLang="en-US"/>
          </a:p>
        </p:txBody>
      </p:sp>
    </p:spTree>
    <p:extLst>
      <p:ext uri="{BB962C8B-B14F-4D97-AF65-F5344CB8AC3E}">
        <p14:creationId xmlns:p14="http://schemas.microsoft.com/office/powerpoint/2010/main" val="1704047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3781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indent="-457200">
                  <a:buFont typeface="Arial" panose="020B0604020202020204" pitchFamily="34" charset="0"/>
                  <a:buChar char="•"/>
                </a:pPr>
                <a:r>
                  <a:rPr lang="en-US" altLang="zh-TW" sz="2800" dirty="0" smtClean="0">
                    <a:solidFill>
                      <a:srgbClr val="000000"/>
                    </a:solidFill>
                    <a:latin typeface="Times New Roman" panose="02020603050405020304" pitchFamily="18" charset="0"/>
                    <a:cs typeface="Times New Roman" panose="02020603050405020304" pitchFamily="18" charset="0"/>
                  </a:rPr>
                  <a:t>The </a:t>
                </a:r>
                <a:r>
                  <a:rPr lang="en-US" altLang="zh-TW" sz="2800" dirty="0">
                    <a:solidFill>
                      <a:srgbClr val="0000FF"/>
                    </a:solidFill>
                    <a:latin typeface="Times New Roman" panose="02020603050405020304" pitchFamily="18" charset="0"/>
                    <a:cs typeface="Times New Roman" panose="02020603050405020304" pitchFamily="18" charset="0"/>
                  </a:rPr>
                  <a:t>prior distribution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zh-TW" altLang="en-US" sz="2800" b="1" i="1">
                            <a:latin typeface="Cambria Math" panose="02040503050406030204" pitchFamily="18" charset="0"/>
                            <a:cs typeface="Times New Roman" panose="02020603050405020304" pitchFamily="18" charset="0"/>
                          </a:rPr>
                          <m:t>𝜽</m:t>
                        </m:r>
                      </m:e>
                    </m:d>
                  </m:oMath>
                </a14:m>
                <a:r>
                  <a:rPr lang="en-US" altLang="zh-TW" sz="2800" dirty="0">
                    <a:solidFill>
                      <a:srgbClr val="000000"/>
                    </a:solidFill>
                    <a:latin typeface="Times New Roman" panose="02020603050405020304" pitchFamily="18" charset="0"/>
                    <a:cs typeface="Times New Roman" panose="02020603050405020304" pitchFamily="18" charset="0"/>
                  </a:rPr>
                  <a:t>, which encodes our beliefs about the parameters before we observe the </a:t>
                </a:r>
                <a:r>
                  <a:rPr lang="en-US" altLang="zh-TW" sz="2800" dirty="0" smtClean="0">
                    <a:solidFill>
                      <a:srgbClr val="000000"/>
                    </a:solidFill>
                    <a:latin typeface="Times New Roman" panose="02020603050405020304" pitchFamily="18" charset="0"/>
                    <a:cs typeface="Times New Roman" panose="02020603050405020304" pitchFamily="18" charset="0"/>
                  </a:rPr>
                  <a:t>data</a:t>
                </a: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a:t>
                </a:r>
                <a:r>
                  <a:rPr lang="en-US" altLang="zh-TW" sz="2800" dirty="0">
                    <a:solidFill>
                      <a:srgbClr val="0000FF"/>
                    </a:solidFill>
                    <a:latin typeface="Times New Roman" panose="02020603050405020304" pitchFamily="18" charset="0"/>
                    <a:cs typeface="Times New Roman" panose="02020603050405020304" pitchFamily="18" charset="0"/>
                  </a:rPr>
                  <a:t>posteriori</a:t>
                </a:r>
                <a:r>
                  <a:rPr lang="en-US" altLang="zh-TW" sz="2800" dirty="0" smtClean="0">
                    <a:solidFill>
                      <a:srgbClr val="0000FF"/>
                    </a:solidFill>
                    <a:latin typeface="Times New Roman" panose="02020603050405020304" pitchFamily="18" charset="0"/>
                    <a:cs typeface="Times New Roman" panose="02020603050405020304" pitchFamily="18" charset="0"/>
                  </a:rPr>
                  <a:t> </a:t>
                </a:r>
                <a:r>
                  <a:rPr lang="en-US" altLang="zh-TW" sz="2800" dirty="0">
                    <a:solidFill>
                      <a:srgbClr val="0000FF"/>
                    </a:solidFill>
                    <a:latin typeface="Times New Roman" panose="02020603050405020304" pitchFamily="18" charset="0"/>
                    <a:cs typeface="Times New Roman" panose="02020603050405020304" pitchFamily="18" charset="0"/>
                  </a:rPr>
                  <a:t>distribution</a:t>
                </a:r>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zh-TW" altLang="en-US" sz="2800" b="1" i="1">
                            <a:latin typeface="Cambria Math" panose="02040503050406030204" pitchFamily="18" charset="0"/>
                            <a:cs typeface="Times New Roman" panose="02020603050405020304" pitchFamily="18" charset="0"/>
                          </a:rPr>
                          <m:t>𝜽</m:t>
                        </m:r>
                      </m:e>
                      <m:e>
                        <m:r>
                          <a:rPr lang="en-US" altLang="zh-TW" sz="2800" i="1">
                            <a:latin typeface="Cambria Math" panose="02040503050406030204" pitchFamily="18" charset="0"/>
                            <a:cs typeface="Times New Roman" panose="02020603050405020304" pitchFamily="18" charset="0"/>
                          </a:rPr>
                          <m:t>𝑋</m:t>
                        </m:r>
                      </m:e>
                    </m:d>
                  </m:oMath>
                </a14:m>
                <a:r>
                  <a:rPr lang="en-US" altLang="zh-TW" sz="2800" dirty="0" smtClean="0">
                    <a:latin typeface="Times New Roman" panose="02020603050405020304" pitchFamily="18" charset="0"/>
                    <a:cs typeface="Times New Roman" panose="02020603050405020304" pitchFamily="18" charset="0"/>
                  </a:rPr>
                  <a:t> updates “</a:t>
                </a:r>
                <a:r>
                  <a:rPr lang="en-US" altLang="zh-TW" sz="2800" dirty="0">
                    <a:latin typeface="Times New Roman" panose="02020603050405020304" pitchFamily="18" charset="0"/>
                    <a:cs typeface="Times New Roman" panose="02020603050405020304" pitchFamily="18" charset="0"/>
                  </a:rPr>
                  <a:t>knowledge</a:t>
                </a:r>
                <a:r>
                  <a:rPr lang="en-US" altLang="zh-TW" sz="2800" dirty="0" smtClean="0">
                    <a:latin typeface="Times New Roman" panose="02020603050405020304" pitchFamily="18" charset="0"/>
                    <a:cs typeface="Times New Roman" panose="02020603050405020304" pitchFamily="18" charset="0"/>
                  </a:rPr>
                  <a:t>” about </a:t>
                </a:r>
                <a:r>
                  <a:rPr lang="en-US" altLang="zh-TW" sz="2800" dirty="0">
                    <a:latin typeface="Times New Roman" panose="02020603050405020304" pitchFamily="18" charset="0"/>
                    <a:cs typeface="Times New Roman" panose="02020603050405020304" pitchFamily="18" charset="0"/>
                  </a:rPr>
                  <a:t>the statistical properties of</a:t>
                </a:r>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r>
                      <a:rPr lang="zh-TW" altLang="en-US" sz="2800" b="1" i="1">
                        <a:latin typeface="Cambria Math" panose="02040503050406030204" pitchFamily="18" charset="0"/>
                        <a:cs typeface="Times New Roman" panose="02020603050405020304" pitchFamily="18" charset="0"/>
                      </a:rPr>
                      <m:t>𝜽</m:t>
                    </m:r>
                  </m:oMath>
                </a14:m>
                <a:r>
                  <a:rPr lang="en-US" altLang="zh-TW" sz="2800" dirty="0">
                    <a:latin typeface="Times New Roman" panose="02020603050405020304" pitchFamily="18" charset="0"/>
                    <a:cs typeface="Times New Roman" panose="02020603050405020304" pitchFamily="18" charset="0"/>
                  </a:rPr>
                  <a:t>, after having </a:t>
                </a:r>
                <a:r>
                  <a:rPr lang="en-US" altLang="zh-TW" sz="2800" dirty="0" smtClean="0">
                    <a:latin typeface="Times New Roman" panose="02020603050405020304" pitchFamily="18" charset="0"/>
                    <a:cs typeface="Times New Roman" panose="02020603050405020304" pitchFamily="18" charset="0"/>
                  </a:rPr>
                  <a:t>observed the </a:t>
                </a:r>
                <a:r>
                  <a:rPr lang="en-US" altLang="zh-TW" sz="2800" dirty="0">
                    <a:latin typeface="Times New Roman" panose="02020603050405020304" pitchFamily="18" charset="0"/>
                    <a:cs typeface="Times New Roman" panose="02020603050405020304" pitchFamily="18" charset="0"/>
                  </a:rPr>
                  <a:t>data set </a:t>
                </a:r>
                <a:r>
                  <a:rPr lang="en-US" altLang="zh-TW" sz="2800" i="1" dirty="0">
                    <a:latin typeface="Times New Roman" panose="02020603050405020304" pitchFamily="18" charset="0"/>
                    <a:cs typeface="Times New Roman" panose="02020603050405020304" pitchFamily="18" charset="0"/>
                  </a:rPr>
                  <a:t>X</a:t>
                </a:r>
                <a:r>
                  <a:rPr lang="en-US" altLang="zh-TW" sz="2800" dirty="0" smtClean="0">
                    <a:latin typeface="Times New Roman" panose="02020603050405020304" pitchFamily="18" charset="0"/>
                    <a:cs typeface="Times New Roman" panose="02020603050405020304" pitchFamily="18" charset="0"/>
                  </a:rPr>
                  <a:t>.</a:t>
                </a:r>
              </a:p>
              <a:p>
                <a:endParaRPr lang="zh-TW" altLang="en-US" dirty="0"/>
              </a:p>
            </p:txBody>
          </p:sp>
        </mc:Choice>
        <mc:Fallback xmlns="">
          <p:sp>
            <p:nvSpPr>
              <p:cNvPr id="3" name="Notes Placeholder 2"/>
              <p:cNvSpPr>
                <a:spLocks noGrp="1"/>
              </p:cNvSpPr>
              <p:nvPr>
                <p:ph type="body" idx="1"/>
              </p:nvPr>
            </p:nvSpPr>
            <p:spPr/>
            <p:txBody>
              <a:bodyPr/>
              <a:lstStyle/>
              <a:p>
                <a:pPr lvl="1" indent="-457200">
                  <a:buFont typeface="Arial" panose="020B0604020202020204" pitchFamily="34" charset="0"/>
                  <a:buChar char="•"/>
                </a:pPr>
                <a:r>
                  <a:rPr lang="en-US" altLang="zh-TW" sz="2800" dirty="0" smtClean="0">
                    <a:solidFill>
                      <a:srgbClr val="000000"/>
                    </a:solidFill>
                    <a:latin typeface="Times New Roman" panose="02020603050405020304" pitchFamily="18" charset="0"/>
                    <a:cs typeface="Times New Roman" panose="02020603050405020304" pitchFamily="18" charset="0"/>
                  </a:rPr>
                  <a:t>The </a:t>
                </a:r>
                <a:r>
                  <a:rPr lang="en-US" altLang="zh-TW" sz="2800" dirty="0">
                    <a:solidFill>
                      <a:srgbClr val="0000FF"/>
                    </a:solidFill>
                    <a:latin typeface="Times New Roman" panose="02020603050405020304" pitchFamily="18" charset="0"/>
                    <a:cs typeface="Times New Roman" panose="02020603050405020304" pitchFamily="18" charset="0"/>
                  </a:rPr>
                  <a:t>prior distribution </a:t>
                </a:r>
                <a:r>
                  <a:rPr lang="en-US" altLang="zh-TW" sz="2800" i="0">
                    <a:latin typeface="Cambria Math" panose="02040503050406030204" pitchFamily="18" charset="0"/>
                    <a:cs typeface="Times New Roman" panose="02020603050405020304" pitchFamily="18" charset="0"/>
                  </a:rPr>
                  <a:t>𝑝(</a:t>
                </a:r>
                <a:r>
                  <a:rPr lang="zh-TW" altLang="en-US" sz="2800" b="1" i="0">
                    <a:latin typeface="Cambria Math" panose="02040503050406030204" pitchFamily="18" charset="0"/>
                    <a:cs typeface="Times New Roman" panose="02020603050405020304" pitchFamily="18" charset="0"/>
                  </a:rPr>
                  <a:t>𝜽)</a:t>
                </a:r>
                <a:r>
                  <a:rPr lang="en-US" altLang="zh-TW" sz="2800" dirty="0">
                    <a:solidFill>
                      <a:srgbClr val="000000"/>
                    </a:solidFill>
                    <a:latin typeface="Times New Roman" panose="02020603050405020304" pitchFamily="18" charset="0"/>
                    <a:cs typeface="Times New Roman" panose="02020603050405020304" pitchFamily="18" charset="0"/>
                  </a:rPr>
                  <a:t>, which encodes our beliefs about the parameters before we observe the </a:t>
                </a:r>
                <a:r>
                  <a:rPr lang="en-US" altLang="zh-TW" sz="2800" dirty="0" smtClean="0">
                    <a:solidFill>
                      <a:srgbClr val="000000"/>
                    </a:solidFill>
                    <a:latin typeface="Times New Roman" panose="02020603050405020304" pitchFamily="18" charset="0"/>
                    <a:cs typeface="Times New Roman" panose="02020603050405020304" pitchFamily="18" charset="0"/>
                  </a:rPr>
                  <a:t>data</a:t>
                </a: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a:t>
                </a:r>
                <a:r>
                  <a:rPr lang="en-US" altLang="zh-TW" sz="2800" dirty="0">
                    <a:solidFill>
                      <a:srgbClr val="0000FF"/>
                    </a:solidFill>
                    <a:latin typeface="Times New Roman" panose="02020603050405020304" pitchFamily="18" charset="0"/>
                    <a:cs typeface="Times New Roman" panose="02020603050405020304" pitchFamily="18" charset="0"/>
                  </a:rPr>
                  <a:t>posteriori</a:t>
                </a:r>
                <a:r>
                  <a:rPr lang="en-US" altLang="zh-TW" sz="2800" dirty="0" smtClean="0">
                    <a:solidFill>
                      <a:srgbClr val="0000FF"/>
                    </a:solidFill>
                    <a:latin typeface="Times New Roman" panose="02020603050405020304" pitchFamily="18" charset="0"/>
                    <a:cs typeface="Times New Roman" panose="02020603050405020304" pitchFamily="18" charset="0"/>
                  </a:rPr>
                  <a:t> </a:t>
                </a:r>
                <a:r>
                  <a:rPr lang="en-US" altLang="zh-TW" sz="2800" dirty="0">
                    <a:solidFill>
                      <a:srgbClr val="0000FF"/>
                    </a:solidFill>
                    <a:latin typeface="Times New Roman" panose="02020603050405020304" pitchFamily="18" charset="0"/>
                    <a:cs typeface="Times New Roman" panose="02020603050405020304" pitchFamily="18" charset="0"/>
                  </a:rPr>
                  <a:t>distribution</a:t>
                </a:r>
                <a:r>
                  <a:rPr lang="en-US" altLang="zh-TW" sz="2800" dirty="0" smtClean="0">
                    <a:latin typeface="Times New Roman" panose="02020603050405020304" pitchFamily="18" charset="0"/>
                    <a:cs typeface="Times New Roman" panose="02020603050405020304" pitchFamily="18" charset="0"/>
                  </a:rPr>
                  <a:t> </a:t>
                </a:r>
                <a:r>
                  <a:rPr lang="en-US" altLang="zh-TW" sz="2800" i="0">
                    <a:latin typeface="Cambria Math" panose="02040503050406030204" pitchFamily="18" charset="0"/>
                    <a:cs typeface="Times New Roman" panose="02020603050405020304" pitchFamily="18" charset="0"/>
                  </a:rPr>
                  <a:t>𝑝(</a:t>
                </a:r>
                <a:r>
                  <a:rPr lang="zh-TW" altLang="en-US" sz="2800" b="1" i="0">
                    <a:latin typeface="Cambria Math" panose="02040503050406030204" pitchFamily="18" charset="0"/>
                    <a:cs typeface="Times New Roman" panose="02020603050405020304" pitchFamily="18" charset="0"/>
                  </a:rPr>
                  <a:t>𝜽│</a:t>
                </a:r>
                <a:r>
                  <a:rPr lang="en-US" altLang="zh-TW" sz="2800" i="0">
                    <a:latin typeface="Cambria Math" panose="02040503050406030204" pitchFamily="18" charset="0"/>
                    <a:cs typeface="Times New Roman" panose="02020603050405020304" pitchFamily="18" charset="0"/>
                  </a:rPr>
                  <a:t>𝑋)</a:t>
                </a:r>
                <a:r>
                  <a:rPr lang="en-US" altLang="zh-TW" sz="2800" dirty="0" smtClean="0">
                    <a:latin typeface="Times New Roman" panose="02020603050405020304" pitchFamily="18" charset="0"/>
                    <a:cs typeface="Times New Roman" panose="02020603050405020304" pitchFamily="18" charset="0"/>
                  </a:rPr>
                  <a:t> updates “</a:t>
                </a:r>
                <a:r>
                  <a:rPr lang="en-US" altLang="zh-TW" sz="2800" dirty="0">
                    <a:latin typeface="Times New Roman" panose="02020603050405020304" pitchFamily="18" charset="0"/>
                    <a:cs typeface="Times New Roman" panose="02020603050405020304" pitchFamily="18" charset="0"/>
                  </a:rPr>
                  <a:t>knowledge</a:t>
                </a:r>
                <a:r>
                  <a:rPr lang="en-US" altLang="zh-TW" sz="2800" dirty="0" smtClean="0">
                    <a:latin typeface="Times New Roman" panose="02020603050405020304" pitchFamily="18" charset="0"/>
                    <a:cs typeface="Times New Roman" panose="02020603050405020304" pitchFamily="18" charset="0"/>
                  </a:rPr>
                  <a:t>” about </a:t>
                </a:r>
                <a:r>
                  <a:rPr lang="en-US" altLang="zh-TW" sz="2800" dirty="0">
                    <a:latin typeface="Times New Roman" panose="02020603050405020304" pitchFamily="18" charset="0"/>
                    <a:cs typeface="Times New Roman" panose="02020603050405020304" pitchFamily="18" charset="0"/>
                  </a:rPr>
                  <a:t>the statistical properties of</a:t>
                </a:r>
                <a:r>
                  <a:rPr lang="en-US" altLang="zh-TW" sz="2800" dirty="0" smtClean="0">
                    <a:latin typeface="Times New Roman" panose="02020603050405020304" pitchFamily="18" charset="0"/>
                    <a:cs typeface="Times New Roman" panose="02020603050405020304" pitchFamily="18" charset="0"/>
                  </a:rPr>
                  <a:t> </a:t>
                </a:r>
                <a:r>
                  <a:rPr lang="zh-TW" altLang="en-US" sz="2800" b="1" i="0">
                    <a:latin typeface="Cambria Math" panose="02040503050406030204" pitchFamily="18" charset="0"/>
                    <a:cs typeface="Times New Roman" panose="02020603050405020304" pitchFamily="18" charset="0"/>
                  </a:rPr>
                  <a:t>𝜽</a:t>
                </a:r>
                <a:r>
                  <a:rPr lang="en-US" altLang="zh-TW" sz="2800" dirty="0">
                    <a:latin typeface="Times New Roman" panose="02020603050405020304" pitchFamily="18" charset="0"/>
                    <a:cs typeface="Times New Roman" panose="02020603050405020304" pitchFamily="18" charset="0"/>
                  </a:rPr>
                  <a:t>, after having </a:t>
                </a:r>
                <a:r>
                  <a:rPr lang="en-US" altLang="zh-TW" sz="2800" dirty="0" smtClean="0">
                    <a:latin typeface="Times New Roman" panose="02020603050405020304" pitchFamily="18" charset="0"/>
                    <a:cs typeface="Times New Roman" panose="02020603050405020304" pitchFamily="18" charset="0"/>
                  </a:rPr>
                  <a:t>observed the </a:t>
                </a:r>
                <a:r>
                  <a:rPr lang="en-US" altLang="zh-TW" sz="2800" dirty="0">
                    <a:latin typeface="Times New Roman" panose="02020603050405020304" pitchFamily="18" charset="0"/>
                    <a:cs typeface="Times New Roman" panose="02020603050405020304" pitchFamily="18" charset="0"/>
                  </a:rPr>
                  <a:t>data set </a:t>
                </a:r>
                <a:r>
                  <a:rPr lang="en-US" altLang="zh-TW" sz="2800" i="1" dirty="0">
                    <a:latin typeface="Times New Roman" panose="02020603050405020304" pitchFamily="18" charset="0"/>
                    <a:cs typeface="Times New Roman" panose="02020603050405020304" pitchFamily="18" charset="0"/>
                  </a:rPr>
                  <a:t>X</a:t>
                </a:r>
                <a:r>
                  <a:rPr lang="en-US" altLang="zh-TW" sz="2800" dirty="0" smtClean="0">
                    <a:latin typeface="Times New Roman" panose="02020603050405020304" pitchFamily="18" charset="0"/>
                    <a:cs typeface="Times New Roman" panose="02020603050405020304" pitchFamily="18" charset="0"/>
                  </a:rPr>
                  <a:t>.</a:t>
                </a:r>
              </a:p>
              <a:p>
                <a:endParaRPr lang="zh-TW" alt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E4421-0943-41DE-89CD-153F7D120B2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4686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47</a:t>
            </a:fld>
            <a:endParaRPr lang="zh-TW" altLang="en-US"/>
          </a:p>
        </p:txBody>
      </p:sp>
    </p:spTree>
    <p:extLst>
      <p:ext uri="{BB962C8B-B14F-4D97-AF65-F5344CB8AC3E}">
        <p14:creationId xmlns:p14="http://schemas.microsoft.com/office/powerpoint/2010/main" val="374216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56</a:t>
            </a:fld>
            <a:endParaRPr lang="zh-TW" altLang="en-US"/>
          </a:p>
        </p:txBody>
      </p:sp>
    </p:spTree>
    <p:extLst>
      <p:ext uri="{BB962C8B-B14F-4D97-AF65-F5344CB8AC3E}">
        <p14:creationId xmlns:p14="http://schemas.microsoft.com/office/powerpoint/2010/main" val="352309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61</a:t>
            </a:fld>
            <a:endParaRPr lang="zh-TW" altLang="en-US"/>
          </a:p>
        </p:txBody>
      </p:sp>
    </p:spTree>
    <p:extLst>
      <p:ext uri="{BB962C8B-B14F-4D97-AF65-F5344CB8AC3E}">
        <p14:creationId xmlns:p14="http://schemas.microsoft.com/office/powerpoint/2010/main" val="402309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13967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39469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61404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47394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05379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76553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65802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Date Placeholder 2"/>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00302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3181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90965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395779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45666-C7C1-42B5-A747-8E3D5A5880F0}" type="datetimeFigureOut">
              <a:rPr lang="zh-TW" altLang="en-US" smtClean="0"/>
              <a:t>2022/9/25</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302443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284" y="2064774"/>
            <a:ext cx="11366204" cy="2802194"/>
          </a:xfrm>
        </p:spPr>
        <p:txBody>
          <a:bodyPr>
            <a:normAutofit fontScale="90000"/>
          </a:bodyPr>
          <a:lstStyle/>
          <a:p>
            <a:r>
              <a:rPr lang="en-US" altLang="zh-TW" b="1" dirty="0">
                <a:latin typeface="Times New Roman" panose="02020603050405020304" pitchFamily="18" charset="0"/>
                <a:cs typeface="Times New Roman" panose="02020603050405020304" pitchFamily="18" charset="0"/>
              </a:rPr>
              <a:t>Classification: probabilistic classifiers</a:t>
            </a:r>
            <a:br>
              <a:rPr lang="en-US" altLang="zh-TW" b="1" dirty="0">
                <a:latin typeface="Times New Roman" panose="02020603050405020304" pitchFamily="18" charset="0"/>
                <a:cs typeface="Times New Roman" panose="02020603050405020304" pitchFamily="18" charset="0"/>
              </a:rPr>
            </a:br>
            <a:r>
              <a:rPr lang="zh-TW" altLang="en-US" sz="4900" dirty="0">
                <a:latin typeface="標楷體" panose="03000509000000000000" pitchFamily="65" charset="-120"/>
                <a:ea typeface="標楷體" panose="03000509000000000000" pitchFamily="65" charset="-120"/>
              </a:rPr>
              <a:t>生醫光電所 吳育德</a:t>
            </a:r>
            <a:br>
              <a:rPr lang="zh-TW" altLang="en-US" sz="4900" dirty="0">
                <a:latin typeface="標楷體" panose="03000509000000000000" pitchFamily="65" charset="-120"/>
                <a:ea typeface="標楷體" panose="03000509000000000000" pitchFamily="65" charset="-120"/>
              </a:rPr>
            </a:br>
            <a:endParaRPr lang="zh-TW" altLang="en-US" sz="49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746091" y="6488668"/>
            <a:ext cx="8563897"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Chap5. A First Course in Machine Learning, 2ed, Simon Rogers and Mark </a:t>
            </a:r>
            <a:r>
              <a:rPr lang="en-US" altLang="zh-TW" dirty="0" err="1">
                <a:latin typeface="Times New Roman" panose="02020603050405020304" pitchFamily="18" charset="0"/>
                <a:cs typeface="Times New Roman" panose="02020603050405020304" pitchFamily="18" charset="0"/>
              </a:rPr>
              <a:t>Girolami</a:t>
            </a:r>
            <a:r>
              <a:rPr lang="en-US" altLang="zh-TW" dirty="0">
                <a:latin typeface="Times New Roman" panose="02020603050405020304" pitchFamily="18" charset="0"/>
                <a:cs typeface="Times New Roman" panose="02020603050405020304" pitchFamily="18" charset="0"/>
              </a:rPr>
              <a:t>, 2017 </a:t>
            </a:r>
          </a:p>
        </p:txBody>
      </p:sp>
    </p:spTree>
    <p:extLst>
      <p:ext uri="{BB962C8B-B14F-4D97-AF65-F5344CB8AC3E}">
        <p14:creationId xmlns:p14="http://schemas.microsoft.com/office/powerpoint/2010/main" val="3917738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Text Box 54"/>
              <p:cNvSpPr txBox="1">
                <a:spLocks noChangeArrowheads="1"/>
              </p:cNvSpPr>
              <p:nvPr/>
            </p:nvSpPr>
            <p:spPr bwMode="auto">
              <a:xfrm>
                <a:off x="2281474" y="32347"/>
                <a:ext cx="8030423"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diagonal</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smtClean="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6" name="Text Box 54"/>
              <p:cNvSpPr txBox="1">
                <a:spLocks noRot="1" noChangeAspect="1" noMove="1" noResize="1" noEditPoints="1" noAdjustHandles="1" noChangeArrowheads="1" noChangeShapeType="1" noTextEdit="1"/>
              </p:cNvSpPr>
              <p:nvPr/>
            </p:nvSpPr>
            <p:spPr bwMode="auto">
              <a:xfrm>
                <a:off x="2281474" y="32347"/>
                <a:ext cx="8030423" cy="616579"/>
              </a:xfrm>
              <a:prstGeom prst="rect">
                <a:avLst/>
              </a:prstGeom>
              <a:blipFill>
                <a:blip r:embed="rId2"/>
                <a:stretch>
                  <a:fillRect l="-1897"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pic>
        <p:nvPicPr>
          <p:cNvPr id="2" name="Picture 1"/>
          <p:cNvPicPr>
            <a:picLocks noChangeAspect="1"/>
          </p:cNvPicPr>
          <p:nvPr/>
        </p:nvPicPr>
        <p:blipFill>
          <a:blip r:embed="rId3"/>
          <a:stretch>
            <a:fillRect/>
          </a:stretch>
        </p:blipFill>
        <p:spPr>
          <a:xfrm>
            <a:off x="1684243" y="1249650"/>
            <a:ext cx="8823514" cy="472803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7052649" y="971997"/>
                <a:ext cx="5139351" cy="19956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d>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f>
                                  <m:f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e>
                            </m:mr>
                            <m:m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e>
                              <m:e>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e>
                            </m:mr>
                          </m:m>
                        </m:e>
                      </m:d>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e>
                            </m:mr>
                            <m:mr>
                              <m:e>
                                <m:sSub>
                                  <m:sSub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mr>
                          </m:m>
                        </m:e>
                      </m:d>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t>
                      </m:r>
                    </m:oMath>
                  </m:oMathPara>
                </a14:m>
                <a:endPar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den>
                      </m:f>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7052649" y="971997"/>
                <a:ext cx="5139351" cy="199561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94486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340696" y="1374759"/>
            <a:ext cx="9439930" cy="4120695"/>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1421394" y="32347"/>
                <a:ext cx="9877331"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diagonal</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smtClean="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𝟏𝟓</m:t>
                    </m:r>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1421394" y="32347"/>
                <a:ext cx="9877331" cy="616579"/>
              </a:xfrm>
              <a:prstGeom prst="rect">
                <a:avLst/>
              </a:prstGeom>
              <a:blipFill>
                <a:blip r:embed="rId3"/>
                <a:stretch>
                  <a:fillRect l="-1543"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861902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637922" y="1598171"/>
            <a:ext cx="9226741" cy="3942549"/>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1421398" y="32347"/>
                <a:ext cx="9922598" cy="6165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diagonal</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smtClean="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a:t>
                </a:r>
                <a:r>
                  <a:rPr kumimoji="1" lang="en-US" altLang="zh-TW" sz="3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14:m>
                  <m:oMath xmlns:m="http://schemas.openxmlformats.org/officeDocument/2006/math">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𝝈</m:t>
                        </m:r>
                      </m:e>
                      <m:sub>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p>
                    </m:sSubSup>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𝟏𝟓</m:t>
                    </m:r>
                  </m:oMath>
                </a14:m>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1421398" y="32347"/>
                <a:ext cx="9922598" cy="616579"/>
              </a:xfrm>
              <a:prstGeom prst="rect">
                <a:avLst/>
              </a:prstGeom>
              <a:blipFill>
                <a:blip r:embed="rId3"/>
                <a:stretch>
                  <a:fillRect l="-1536" t="-8911" b="-306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478655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024071" y="1267485"/>
            <a:ext cx="9750983" cy="4046898"/>
          </a:xfrm>
          <a:prstGeom prst="rect">
            <a:avLst/>
          </a:prstGeom>
        </p:spPr>
      </p:pic>
      <mc:AlternateContent xmlns:mc="http://schemas.openxmlformats.org/markup-compatibility/2006" xmlns:a14="http://schemas.microsoft.com/office/drawing/2010/main">
        <mc:Choice Requires="a14">
          <p:sp>
            <p:nvSpPr>
              <p:cNvPr id="5" name="Text Box 54"/>
              <p:cNvSpPr txBox="1">
                <a:spLocks noChangeArrowheads="1"/>
              </p:cNvSpPr>
              <p:nvPr/>
            </p:nvSpPr>
            <p:spPr bwMode="auto">
              <a:xfrm>
                <a:off x="3060073" y="85253"/>
                <a:ext cx="5975286"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a:t>
                </a: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non-diagonal </a:t>
                </a:r>
                <a14:m>
                  <m:oMath xmlns:m="http://schemas.openxmlformats.org/officeDocument/2006/math">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TW" sz="3200" b="0" i="0" u="none" strike="noStrike" kern="1200" cap="none" spc="0" normalizeH="0" baseline="0" noProof="0" dirty="0" smtClean="0">
                    <a:ln>
                      <a:noFill/>
                    </a:ln>
                    <a:solidFill>
                      <a:prstClr val="black"/>
                    </a:solidFill>
                    <a:effectLst/>
                    <a:uLnTx/>
                    <a:uFillTx/>
                    <a:latin typeface="Arial" panose="020B0604020202020204" pitchFamily="34" charset="0"/>
                    <a:ea typeface="新細明體" panose="02020500000000000000" pitchFamily="18" charset="-120"/>
                    <a:cs typeface="+mn-cs"/>
                  </a:rPr>
                  <a:t> </a:t>
                </a:r>
                <a:endParaRPr kumimoji="1" lang="en-US" altLang="zh-TW" sz="3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mc:Choice>
        <mc:Fallback xmlns="">
          <p:sp>
            <p:nvSpPr>
              <p:cNvPr id="5" name="Text Box 54"/>
              <p:cNvSpPr txBox="1">
                <a:spLocks noRot="1" noChangeAspect="1" noMove="1" noResize="1" noEditPoints="1" noAdjustHandles="1" noChangeArrowheads="1" noChangeShapeType="1" noTextEdit="1"/>
              </p:cNvSpPr>
              <p:nvPr/>
            </p:nvSpPr>
            <p:spPr bwMode="auto">
              <a:xfrm>
                <a:off x="3060073" y="85253"/>
                <a:ext cx="5975286" cy="584775"/>
              </a:xfrm>
              <a:prstGeom prst="rect">
                <a:avLst/>
              </a:prstGeom>
              <a:blipFill>
                <a:blip r:embed="rId3"/>
                <a:stretch>
                  <a:fillRect l="-2653" t="-14583" b="-322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4156209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538" y="749065"/>
            <a:ext cx="5823184" cy="5596601"/>
          </a:xfrm>
          <a:prstGeom prst="rect">
            <a:avLst/>
          </a:prstGeom>
        </p:spPr>
      </p:pic>
      <p:sp>
        <p:nvSpPr>
          <p:cNvPr id="5" name="Rectangle 4"/>
          <p:cNvSpPr/>
          <p:nvPr/>
        </p:nvSpPr>
        <p:spPr>
          <a:xfrm>
            <a:off x="432621" y="21288"/>
            <a:ext cx="1135625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ean</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mode,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median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2D Dataset and its marginal densities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Rectangle 5"/>
          <p:cNvSpPr/>
          <p:nvPr/>
        </p:nvSpPr>
        <p:spPr>
          <a:xfrm>
            <a:off x="1517584" y="6488668"/>
            <a:ext cx="106744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 P. </a:t>
            </a: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Deisenroth</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 A. Faisal, C. S. </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Ong, </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athematics For Machine Learnin</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ambridge University Pres</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01</a:t>
            </a:r>
            <a:r>
              <a:rPr kumimoji="0" lang="zh-TW"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9</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接點 2">
            <a:extLst>
              <a:ext uri="{FF2B5EF4-FFF2-40B4-BE49-F238E27FC236}">
                <a16:creationId xmlns:a16="http://schemas.microsoft.com/office/drawing/2014/main" id="{D569E218-6E49-47EF-B38C-18DB020E5916}"/>
              </a:ext>
            </a:extLst>
          </p:cNvPr>
          <p:cNvCxnSpPr/>
          <p:nvPr/>
        </p:nvCxnSpPr>
        <p:spPr>
          <a:xfrm>
            <a:off x="1517584" y="641273"/>
            <a:ext cx="8786813" cy="158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8537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232" y="2488186"/>
            <a:ext cx="606669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a:t>
            </a:r>
            <a:r>
              <a:rPr kumimoji="0" lang="en-US" altLang="zh-TW" sz="48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869301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Text Box 54"/>
          <p:cNvSpPr txBox="1">
            <a:spLocks noChangeArrowheads="1"/>
          </p:cNvSpPr>
          <p:nvPr/>
        </p:nvSpPr>
        <p:spPr bwMode="auto">
          <a:xfrm>
            <a:off x="4188437" y="123509"/>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271605" y="691973"/>
                <a:ext cx="11615596" cy="616245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Let </a:t>
                </a:r>
                <a14:m>
                  <m:oMath xmlns:m="http://schemas.openxmlformats.org/officeDocument/2006/math">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28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be </a:t>
                </a:r>
                <a:r>
                  <a:rPr kumimoji="0" lang="en-US" altLang="zh-TW" sz="2800" b="0" i="0" u="none" strike="noStrike" kern="1200" cap="none" spc="0" normalizeH="0" baseline="0" noProof="0" dirty="0" smtClean="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independent random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samples drawn from </a:t>
                </a:r>
                <a:r>
                  <a:rPr kumimoji="0" lang="en-US" altLang="zh-TW" sz="2800" b="0" i="0" u="none" strike="noStrike" kern="1200" cap="none" spc="0" normalizeH="0" baseline="0" noProof="0" dirty="0" smtClean="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form </a:t>
                </a:r>
                <a:r>
                  <a:rPr kumimoji="0" lang="en-US" altLang="zh-TW" sz="2800" b="0" i="0" u="none" strike="noStrike" kern="1200" cap="none" spc="0" normalizeH="0" baseline="0" noProof="0" dirty="0" smtClean="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joint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𝑋</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oMath>
                </a14:m>
                <a:r>
                  <a:rPr kumimoji="0" lang="en-US" altLang="zh-TW" sz="2800" b="0" i="0" u="none" strike="noStrike" kern="1200" cap="none" spc="0" normalizeH="0" baseline="0" noProof="0" dirty="0" smtClean="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where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𝑋</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oMath>
                </a14:m>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8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𝑋</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m:rPr>
                              <m:nor/>
                            </m:rP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r>
                            <m:rPr>
                              <m:nor/>
                            </m:rP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4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 . </m:t>
                          </m:r>
                          <m:r>
                            <m:rPr>
                              <m:nor/>
                            </m:rP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e>
                      </m:nary>
                    </m:oMath>
                  </m:oMathPara>
                </a14:m>
                <a:endPar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It is known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 the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 function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with respect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a:t>
                </a:r>
                <a:r>
                  <a:rPr kumimoji="0" lang="en-US" altLang="zh-TW"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the monotonicity of log, we define the </a:t>
                </a:r>
                <a:r>
                  <a:rPr kumimoji="0" lang="en-US" altLang="zh-TW" sz="2800" b="0" i="1"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log-likelihood function </a:t>
                </a:r>
                <a:endPar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e>
                          </m:nary>
                        </m:e>
                      </m:func>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e>
                          </m:func>
                        </m:e>
                      </m:nary>
                    </m:oMath>
                  </m:oMathPara>
                </a14:m>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e>
                          </m:acc>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𝑀𝐿</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arg</m:t>
                          </m:r>
                        </m:fName>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limLow>
                                <m:limLow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limLowPr>
                                <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max</m:t>
                                  </m:r>
                                </m:e>
                                <m:lim>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lim>
                              </m:limLow>
                            </m:fNa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e>
                          </m:func>
                        </m:e>
                      </m:func>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den>
                          </m:f>
                        </m:e>
                      </m:nary>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𝜽</m:t>
                          </m:r>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ML estimate corresponds to the peak of the log-likelihood function</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71605" y="691973"/>
                <a:ext cx="11615596" cy="6162456"/>
              </a:xfrm>
              <a:prstGeom prst="rect">
                <a:avLst/>
              </a:prstGeom>
              <a:blipFill>
                <a:blip r:embed="rId2"/>
                <a:stretch>
                  <a:fillRect l="-945" t="-1089" r="-2572" b="-18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21807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846" y="956577"/>
            <a:ext cx="5802924" cy="5670839"/>
          </a:xfrm>
          <a:prstGeom prst="rect">
            <a:avLst/>
          </a:prstGeom>
        </p:spPr>
      </p:pic>
      <p:sp>
        <p:nvSpPr>
          <p:cNvPr id="7" name="Rectangle 6"/>
          <p:cNvSpPr/>
          <p:nvPr/>
        </p:nvSpPr>
        <p:spPr>
          <a:xfrm>
            <a:off x="5978770" y="956576"/>
            <a:ext cx="5969976"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1D training points are drawn from a Gaussian of a particular variance, but </a:t>
            </a:r>
            <a:r>
              <a:rPr kumimoji="0" lang="en-US" altLang="zh-TW" sz="20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unknown mean</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0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Four of the infinite number of candidate source distributions are shown in </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dashed lines</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6096000" y="2948586"/>
                <a:ext cx="6096000" cy="287540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 </a:t>
                </a:r>
                <a:r>
                  <a:rPr kumimoji="0" lang="en-US" altLang="zh-TW" sz="2000" b="0" i="1"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000" b="0" i="1"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D;θ</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as a function of the mean. </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we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had a very large number of training points, this likelihood would be very narrow</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value that maximizes the likelihood is marked </a:t>
                </a:r>
                <a14:m>
                  <m:oMath xmlns:m="http://schemas.openxmlformats.org/officeDocument/2006/math">
                    <m:acc>
                      <m:accPr>
                        <m:chr m:val="̂"/>
                        <m:ctrlP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0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e>
                    </m:acc>
                  </m:oMath>
                </a14:m>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accPr>
                      <m:e>
                        <m:r>
                          <a:rPr kumimoji="0" lang="zh-TW" altLang="en-US" sz="20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e>
                    </m:acc>
                  </m:oMath>
                </a14:m>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also maximizes the </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logarithm of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likelihood — i.e., the log-likelihood </a:t>
                </a:r>
                <a:r>
                  <a:rPr kumimoji="0" lang="en-US" altLang="zh-TW" sz="2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shown at the bottom.</a:t>
                </a:r>
                <a:endPar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096000" y="2948586"/>
                <a:ext cx="6096000" cy="2875403"/>
              </a:xfrm>
              <a:prstGeom prst="rect">
                <a:avLst/>
              </a:prstGeom>
              <a:blipFill>
                <a:blip r:embed="rId3"/>
                <a:stretch>
                  <a:fillRect l="-1000" t="-1274" r="-1000" b="-3397"/>
                </a:stretch>
              </a:blipFill>
            </p:spPr>
            <p:txBody>
              <a:bodyPr/>
              <a:lstStyle/>
              <a:p>
                <a:r>
                  <a:rPr lang="zh-TW" altLang="en-US">
                    <a:noFill/>
                  </a:rPr>
                  <a:t> </a:t>
                </a:r>
              </a:p>
            </p:txBody>
          </p:sp>
        </mc:Fallback>
      </mc:AlternateContent>
      <p:cxnSp>
        <p:nvCxnSpPr>
          <p:cNvPr id="9"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10" name="Text Box 54"/>
          <p:cNvSpPr txBox="1">
            <a:spLocks noChangeArrowheads="1"/>
          </p:cNvSpPr>
          <p:nvPr/>
        </p:nvSpPr>
        <p:spPr bwMode="auto">
          <a:xfrm>
            <a:off x="4188437" y="123509"/>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718058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Text Box 54"/>
          <p:cNvSpPr txBox="1">
            <a:spLocks noChangeArrowheads="1"/>
          </p:cNvSpPr>
          <p:nvPr/>
        </p:nvSpPr>
        <p:spPr bwMode="auto">
          <a:xfrm>
            <a:off x="4055746" y="107198"/>
            <a:ext cx="42908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751439" y="691973"/>
                <a:ext cx="10873212" cy="60855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that </a:t>
                </a:r>
                <a:r>
                  <a:rPr kumimoji="0" lang="en-US" altLang="zh-TW" sz="24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points, </a:t>
                </a: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oMath>
                </a14:m>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oMath>
                </a14:m>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4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have been generated by a </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1D Gaussian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 unknown mean</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variance. Derive the </a:t>
                </a:r>
                <a14:m>
                  <m:oMath xmlns:m="http://schemas.openxmlformats.org/officeDocument/2006/math">
                    <m:sSub>
                      <m:sSubPr>
                        <m:ctrlP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𝜇</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oMath>
                </a14:m>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sSubSup>
                      <m:sSubSup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Sup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𝜎</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p>
                    </m:sSubSup>
                  </m:oMath>
                </a14:m>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nary>
                        </m:e>
                      </m:func>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e>
                          </m:func>
                        </m:e>
                      </m:nary>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ad>
                                    <m:radPr>
                                      <m:degHide m:val="on"/>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rad>
                                </m:den>
                              </m:f>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𝑒</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d>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sup>
                              </m:sSup>
                            </m:e>
                          </m:func>
                        </m:e>
                      </m:nary>
                    </m:oMath>
                  </m:oMathPara>
                </a14:m>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d>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log</m:t>
                        </m:r>
                      </m:fName>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nary>
                      <m:nary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e>
                            </m:d>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e>
                    </m:nary>
                  </m:oMath>
                </a14:m>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d>
                      </m:e>
                    </m:nary>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oMath>
                </a14:m>
                <a:r>
                  <a:rPr kumimoji="0" lang="zh-TW"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a:t>
                </a:r>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14:m>
                  <m:oMath xmlns:m="http://schemas.openxmlformats.org/officeDocument/2006/math">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𝜇</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sub>
                        </m:sSub>
                      </m:e>
                    </m:nary>
                  </m:oMath>
                </a14:m>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4</m:t>
                            </m:r>
                          </m:sup>
                        </m:sSup>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d>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e>
                    </m:nary>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oMath>
                </a14:m>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r>
                  <a:rPr kumimoji="0" lang="zh-TW"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a:t>
                </a:r>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14:m>
                  <m:oMath xmlns:m="http://schemas.openxmlformats.org/officeDocument/2006/math">
                    <m:sSubSup>
                      <m:sSubSup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Sup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𝜎</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p>
                    </m:sSub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d>
                              <m:d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sub>
                                </m:s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𝜇</m:t>
                                </m:r>
                              </m:e>
                            </m:d>
                          </m:e>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2</m:t>
                            </m:r>
                          </m:sup>
                        </m:sSup>
                      </m:e>
                    </m:nary>
                  </m:oMath>
                </a14:m>
                <a:endPar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endPar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51439" y="691973"/>
                <a:ext cx="10873212" cy="6085577"/>
              </a:xfrm>
              <a:prstGeom prst="rect">
                <a:avLst/>
              </a:prstGeom>
              <a:blipFill>
                <a:blip r:embed="rId2"/>
                <a:stretch>
                  <a:fillRect l="-841" t="-802" r="-336"/>
                </a:stretch>
              </a:blipFill>
            </p:spPr>
            <p:txBody>
              <a:bodyPr/>
              <a:lstStyle/>
              <a:p>
                <a:r>
                  <a:rPr lang="zh-TW" altLang="en-US">
                    <a:noFill/>
                  </a:rPr>
                  <a:t> </a:t>
                </a:r>
              </a:p>
            </p:txBody>
          </p:sp>
        </mc:Fallback>
      </mc:AlternateContent>
      <p:cxnSp>
        <p:nvCxnSpPr>
          <p:cNvPr id="9" name="Straight Connector 8"/>
          <p:cNvCxnSpPr/>
          <p:nvPr/>
        </p:nvCxnSpPr>
        <p:spPr>
          <a:xfrm>
            <a:off x="8944824" y="4155832"/>
            <a:ext cx="1718107" cy="905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662931" y="4164885"/>
            <a:ext cx="0" cy="73648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903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Text Box 54"/>
          <p:cNvSpPr txBox="1">
            <a:spLocks noChangeArrowheads="1"/>
          </p:cNvSpPr>
          <p:nvPr/>
        </p:nvSpPr>
        <p:spPr bwMode="auto">
          <a:xfrm>
            <a:off x="4023849" y="107198"/>
            <a:ext cx="40994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325925" y="691973"/>
                <a:ext cx="11742344" cy="58311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that </a:t>
                </a:r>
                <a:r>
                  <a:rPr kumimoji="0" lang="en-US" altLang="zh-TW" sz="24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points, </a:t>
                </a:r>
                <a14:m>
                  <m:oMath xmlns:m="http://schemas.openxmlformats.org/officeDocument/2006/math">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oMath>
                </a14:m>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oMath>
                </a14:m>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400" b="0" i="1"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n-US" altLang="zh-TW" sz="2400" b="0" i="0" u="none" strike="noStrike" kern="1200" cap="none" spc="0" normalizeH="0" baseline="0" noProof="0" dirty="0">
                    <a:ln>
                      <a:noFill/>
                    </a:ln>
                    <a:solidFill>
                      <a:srgbClr val="231F2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sub>
                    </m:sSub>
                  </m:oMath>
                </a14:m>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are vectors generated from a Gaussian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pdf </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 unknown mean and covariance matrix</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Derive the ML estimate of </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𝑙</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𝝁</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e>
                        </m:nary>
                      </m:e>
                    </m:func>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e>
                        </m:func>
                      </m:e>
                    </m:nary>
                  </m:oMath>
                </a14:m>
                <a:endParaRPr kumimoji="0" lang="en-US" altLang="zh-TW" sz="2400" b="1"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1/2</m:t>
                                      </m:r>
                                    </m:sup>
                                  </m:sSup>
                                </m:den>
                              </m:f>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exp</m:t>
                              </m:r>
                              <m: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m:rPr>
                                  <m:nor/>
                                </m:rP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e>
                          </m:func>
                        </m:e>
                      </m:nary>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fName>
                        <m:e>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d>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nary>
                        <m:nary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p>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𝒌</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e>
                          </m:d>
                        </m:e>
                      </m:nary>
                    </m:oMath>
                  </m:oMathPara>
                </a14:m>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den>
                    </m:f>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oMath>
                </a14:m>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r>
                  <a:rPr kumimoji="0" lang="zh-TW"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a:t>
                </a:r>
                <a:r>
                  <a:rPr kumimoji="0" lang="en-US" altLang="zh-TW" sz="24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a:t>     </a:t>
                </a:r>
                <a14:m>
                  <m:oMath xmlns:m="http://schemas.openxmlformats.org/officeDocument/2006/math">
                    <m:sSub>
                      <m:sSubPr>
                        <m:ctrlP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sSub>
                          <m:sSubPr>
                            <m:ctrlP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e>
                    </m:nary>
                  </m:oMath>
                </a14:m>
                <a:endPar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𝝁</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en>
                    </m:f>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oMath>
                </a14:m>
                <a:r>
                  <a:rPr kumimoji="0" lang="en-US" altLang="zh-TW" sz="24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  </a:t>
                </a:r>
                <a:r>
                  <a:rPr kumimoji="0" lang="zh-TW" altLang="zh-TW" sz="24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a:t>
                </a:r>
                <a:r>
                  <a:rPr kumimoji="0" lang="en-US" altLang="zh-TW" sz="24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     </a:t>
                </a:r>
                <a14:m>
                  <m:oMath xmlns:m="http://schemas.openxmlformats.org/officeDocument/2006/math">
                    <m:sSub>
                      <m:sSubPr>
                        <m:ctrlP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e>
                    </m:nary>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r>
                      <a:rPr kumimoji="0" lang="en-US" altLang="zh-TW" sz="2400" b="0" i="0"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𝑀𝐿</m:t>
                            </m:r>
                          </m:sub>
                        </m:sSub>
                        <m:r>
                          <a:rPr kumimoji="0" lang="en-US" altLang="zh-TW" sz="24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m:t>
                        </m:r>
                      </m:e>
                      <m:sup>
                        <m:r>
                          <m:rPr>
                            <m:sty m:val="p"/>
                          </m:rPr>
                          <a:rPr kumimoji="0" lang="en-US" altLang="zh-TW" sz="2400" b="0" i="0"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T</m:t>
                        </m:r>
                      </m:sup>
                    </m:sSup>
                  </m:oMath>
                </a14:m>
                <a:endPar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25925" y="691973"/>
                <a:ext cx="11742344" cy="5831148"/>
              </a:xfrm>
              <a:prstGeom prst="rect">
                <a:avLst/>
              </a:prstGeom>
              <a:blipFill>
                <a:blip r:embed="rId3"/>
                <a:stretch>
                  <a:fillRect l="-778" t="-8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2854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4733857" y="107198"/>
            <a:ext cx="1665841"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Outlines</a:t>
            </a:r>
            <a:endParaRPr lang="zh-TW" altLang="en-US" sz="3200" b="1" dirty="0">
              <a:latin typeface="Times New Roman" panose="02020603050405020304" pitchFamily="18" charset="0"/>
              <a:cs typeface="Times New Roman" panose="02020603050405020304" pitchFamily="18" charset="0"/>
            </a:endParaRPr>
          </a:p>
        </p:txBody>
      </p:sp>
      <p:sp>
        <p:nvSpPr>
          <p:cNvPr id="6" name="Rectangle 5"/>
          <p:cNvSpPr/>
          <p:nvPr/>
        </p:nvSpPr>
        <p:spPr>
          <a:xfrm>
            <a:off x="999433" y="691973"/>
            <a:ext cx="10540181" cy="569386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You have learned, for a model and based on observed data, we can </a:t>
            </a:r>
          </a:p>
          <a:p>
            <a:pPr marL="1428750" lvl="2" indent="-514350">
              <a:buFont typeface="+mj-lt"/>
              <a:buAutoNum type="arabicPeriod"/>
            </a:pPr>
            <a:r>
              <a:rPr lang="en-US" altLang="zh-TW" sz="2800" dirty="0">
                <a:latin typeface="Times New Roman" panose="02020603050405020304" pitchFamily="18" charset="0"/>
                <a:cs typeface="Times New Roman" panose="02020603050405020304" pitchFamily="18" charset="0"/>
              </a:rPr>
              <a:t>Find parameters that minimize a loss function, </a:t>
            </a:r>
          </a:p>
          <a:p>
            <a:pPr marL="1428750" lvl="2" indent="-514350">
              <a:buFont typeface="+mj-lt"/>
              <a:buAutoNum type="arabicPeriod"/>
            </a:pPr>
            <a:r>
              <a:rPr lang="en-US" altLang="zh-TW" sz="2800" dirty="0">
                <a:latin typeface="Times New Roman" panose="02020603050405020304" pitchFamily="18" charset="0"/>
                <a:cs typeface="Times New Roman" panose="02020603050405020304" pitchFamily="18" charset="0"/>
              </a:rPr>
              <a:t>Find parameters that maximize a likelihood function  </a:t>
            </a:r>
          </a:p>
          <a:p>
            <a:pPr marL="1428750" lvl="2" indent="-514350">
              <a:buFont typeface="+mj-lt"/>
              <a:buAutoNum type="arabicPeriod"/>
            </a:pPr>
            <a:r>
              <a:rPr lang="en-US" altLang="zh-TW" sz="2800" dirty="0">
                <a:latin typeface="Times New Roman" panose="02020603050405020304" pitchFamily="18" charset="0"/>
                <a:cs typeface="Times New Roman" panose="02020603050405020304" pitchFamily="18" charset="0"/>
              </a:rPr>
              <a:t>Treat parameters as random variables and using Bayes’ rule</a:t>
            </a:r>
          </a:p>
          <a:p>
            <a:pPr lvl="1"/>
            <a:r>
              <a:rPr lang="en-US" altLang="zh-TW" sz="2800" dirty="0">
                <a:latin typeface="Times New Roman" panose="02020603050405020304" pitchFamily="18" charset="0"/>
                <a:cs typeface="Times New Roman" panose="02020603050405020304" pitchFamily="18" charset="0"/>
              </a:rPr>
              <a:t>and make predictions. </a:t>
            </a:r>
          </a:p>
          <a:p>
            <a:pPr lvl="1"/>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You will learn probabilistic classifiers </a:t>
            </a:r>
          </a:p>
          <a:p>
            <a:pPr marL="971550" lvl="1" indent="-514350">
              <a:buFont typeface="+mj-lt"/>
              <a:buAutoNum type="arabicPeriod"/>
            </a:pPr>
            <a:r>
              <a:rPr lang="en-US" altLang="zh-TW" sz="2800">
                <a:latin typeface="Times New Roman" panose="02020603050405020304" pitchFamily="18" charset="0"/>
                <a:cs typeface="Times New Roman" panose="02020603050405020304" pitchFamily="18" charset="0"/>
              </a:rPr>
              <a:t>Bayes classifier and Naïve Bayes classifier </a:t>
            </a:r>
            <a:endParaRPr lang="en-US" altLang="zh-TW" sz="2800" dirty="0">
              <a:latin typeface="Times New Roman" panose="02020603050405020304" pitchFamily="18" charset="0"/>
              <a:cs typeface="Times New Roman" panose="02020603050405020304" pitchFamily="18" charset="0"/>
            </a:endParaRPr>
          </a:p>
          <a:p>
            <a:pPr marL="971550" lvl="1" indent="-514350">
              <a:buFont typeface="+mj-lt"/>
              <a:buAutoNum type="arabicPeriod"/>
            </a:pPr>
            <a:r>
              <a:rPr lang="en-US" altLang="zh-TW" sz="2800" dirty="0">
                <a:latin typeface="Times New Roman" panose="02020603050405020304" pitchFamily="18" charset="0"/>
                <a:cs typeface="Times New Roman" panose="02020603050405020304" pitchFamily="18" charset="0"/>
              </a:rPr>
              <a:t>Logistic regression</a:t>
            </a:r>
          </a:p>
          <a:p>
            <a:pPr lvl="1"/>
            <a:endParaRPr lang="en-US" altLang="zh-TW" sz="2800" dirty="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And non-probabilistic Classifiers </a:t>
            </a:r>
          </a:p>
          <a:p>
            <a:pPr lvl="1"/>
            <a:r>
              <a:rPr lang="en-US" altLang="zh-TW" sz="2800" dirty="0">
                <a:latin typeface="Times New Roman" panose="02020603050405020304" pitchFamily="18" charset="0"/>
                <a:cs typeface="Times New Roman" panose="02020603050405020304" pitchFamily="18" charset="0"/>
              </a:rPr>
              <a:t>3.   K-nearest neighbors</a:t>
            </a:r>
          </a:p>
          <a:p>
            <a:pPr lvl="1"/>
            <a:r>
              <a:rPr lang="en-US" altLang="zh-TW" sz="2800" dirty="0">
                <a:latin typeface="Times New Roman" panose="02020603050405020304" pitchFamily="18" charset="0"/>
                <a:cs typeface="Times New Roman" panose="02020603050405020304" pitchFamily="18" charset="0"/>
              </a:rPr>
              <a:t>4.   Support vector machines and other kernel methods</a:t>
            </a:r>
          </a:p>
        </p:txBody>
      </p:sp>
    </p:spTree>
    <p:extLst>
      <p:ext uri="{BB962C8B-B14F-4D97-AF65-F5344CB8AC3E}">
        <p14:creationId xmlns:p14="http://schemas.microsoft.com/office/powerpoint/2010/main" val="38287092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78466" y="107198"/>
            <a:ext cx="1119608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r>
              <a:rPr kumimoji="0" lang="en-US" altLang="zh-TW" sz="3200" b="1"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 three classes (</a:t>
            </a:r>
            <a:r>
              <a:rPr kumimoji="0" lang="en-US" altLang="zh-TW" sz="3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plotcc.m</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525" y="865779"/>
            <a:ext cx="6583326" cy="584768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70121" y="1415534"/>
                <a:ext cx="5156791" cy="52067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Now we have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e>
                    </m:d>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can compute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e>
                      </m:d>
                    </m:oMath>
                  </m:oMathPara>
                </a14:m>
                <a:endParaRPr kumimoji="0" lang="en-US" altLang="zh-TW" sz="2800" b="1"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t>2</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e>
                      </m:d>
                    </m:oMath>
                  </m:oMathPara>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3</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e>
                      </m:d>
                    </m:oMath>
                  </m:oMathPara>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e>
                          </m:d>
                        </m:e>
                      </m:nary>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oMath>
                  </m:oMathPara>
                </a14:m>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0121" y="1415534"/>
                <a:ext cx="5156791" cy="5206746"/>
              </a:xfrm>
              <a:prstGeom prst="rect">
                <a:avLst/>
              </a:prstGeom>
              <a:blipFill>
                <a:blip r:embed="rId3"/>
                <a:stretch>
                  <a:fillRect l="-2482" t="-1171"/>
                </a:stretch>
              </a:blipFill>
            </p:spPr>
            <p:txBody>
              <a:bodyPr/>
              <a:lstStyle/>
              <a:p>
                <a:r>
                  <a:rPr lang="zh-TW" altLang="en-US">
                    <a:noFill/>
                  </a:rPr>
                  <a:t> </a:t>
                </a:r>
              </a:p>
            </p:txBody>
          </p:sp>
        </mc:Fallback>
      </mc:AlternateContent>
      <p:sp>
        <p:nvSpPr>
          <p:cNvPr id="6" name="Rectangle 5"/>
          <p:cNvSpPr/>
          <p:nvPr/>
        </p:nvSpPr>
        <p:spPr>
          <a:xfrm>
            <a:off x="9653094" y="5679189"/>
            <a:ext cx="160973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3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lotcc.m</a:t>
            </a:r>
            <a:endParaRPr kumimoji="0" lang="en-US" altLang="zh-TW" sz="3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8235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623776" y="691973"/>
            <a:ext cx="9105014" cy="61863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Find the means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mean(X(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Plot the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contours</a:t>
            </a:r>
            <a:endPar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plot(X(pos,1),X(pos,2),col{c},</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'markersize'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,10,</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'linewidth'</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,2</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srgbClr val="A020F0"/>
                </a:solidFill>
                <a:effectLst/>
                <a:uLnTx/>
                <a:uFillTx/>
                <a:latin typeface="Courier New" panose="02070309020205020404" pitchFamily="49" charset="0"/>
                <a:ea typeface="新細明體" panose="02020500000000000000" pitchFamily="18" charset="-120"/>
                <a:cs typeface="+mn-cs"/>
              </a:rPr>
              <a:t>'markerfacecolor</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,fcol{c</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endPar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 7</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smtClean="0">
                <a:ln>
                  <a:noFill/>
                </a:ln>
                <a:solidFill>
                  <a:srgbClr val="000000"/>
                </a:solidFill>
                <a:effectLst/>
                <a:uLnTx/>
                <a:uFillTx/>
                <a:latin typeface="Courier New" panose="02070309020205020404" pitchFamily="49" charset="0"/>
                <a:ea typeface="新細明體" panose="02020500000000000000" pitchFamily="18" charset="-120"/>
                <a:cs typeface="+mn-cs"/>
              </a:rPr>
              <a:t>ylim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([-6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meshgrid</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(-3:0.1:7,-6:0.1:6);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temp = [Xv(:)-</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-log(2*pi) - 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det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exp</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- 0.5*</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inv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contour(</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Xv,Yv,reshape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Probs,size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p:txBody>
      </p:sp>
      <p:sp>
        <p:nvSpPr>
          <p:cNvPr id="3" name="Rectangle 2"/>
          <p:cNvSpPr/>
          <p:nvPr/>
        </p:nvSpPr>
        <p:spPr>
          <a:xfrm>
            <a:off x="1131552" y="87844"/>
            <a:ext cx="996884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Fit class-conditional Gaussians for each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 (</a:t>
            </a:r>
            <a:r>
              <a:rPr kumimoji="0" lang="en-US" altLang="zh-TW" sz="3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plotcc.m</a:t>
            </a:r>
            <a:r>
              <a:rPr kumimoji="0" lang="en-US" altLang="zh-TW"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3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662515" y="932231"/>
            <a:ext cx="1971675" cy="1952625"/>
          </a:xfrm>
          <a:prstGeom prst="rect">
            <a:avLst/>
          </a:prstGeom>
        </p:spPr>
      </p:pic>
      <p:pic>
        <p:nvPicPr>
          <p:cNvPr id="6" name="Picture 5"/>
          <p:cNvPicPr>
            <a:picLocks noChangeAspect="1"/>
          </p:cNvPicPr>
          <p:nvPr/>
        </p:nvPicPr>
        <p:blipFill>
          <a:blip r:embed="rId3"/>
          <a:stretch>
            <a:fillRect/>
          </a:stretch>
        </p:blipFill>
        <p:spPr>
          <a:xfrm>
            <a:off x="9987959" y="932231"/>
            <a:ext cx="2019300" cy="5067300"/>
          </a:xfrm>
          <a:prstGeom prst="rect">
            <a:avLst/>
          </a:prstGeom>
        </p:spPr>
      </p:pic>
      <p:sp>
        <p:nvSpPr>
          <p:cNvPr id="7" name="Rectangle 6"/>
          <p:cNvSpPr/>
          <p:nvPr/>
        </p:nvSpPr>
        <p:spPr>
          <a:xfrm>
            <a:off x="6570921" y="808074"/>
            <a:ext cx="2211572" cy="215841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Rectangle 7"/>
          <p:cNvSpPr/>
          <p:nvPr/>
        </p:nvSpPr>
        <p:spPr>
          <a:xfrm>
            <a:off x="9820384" y="829338"/>
            <a:ext cx="2211572" cy="5305648"/>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1295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2998" y="2478394"/>
            <a:ext cx="889955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8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 Rule</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85289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174478" y="107198"/>
            <a:ext cx="6190092" cy="58477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Joint, and Conditional Probability</a:t>
            </a:r>
          </a:p>
        </p:txBody>
      </p:sp>
      <mc:AlternateContent xmlns:mc="http://schemas.openxmlformats.org/markup-compatibility/2006" xmlns:a14="http://schemas.microsoft.com/office/drawing/2010/main">
        <mc:Choice Requires="a14">
          <p:sp>
            <p:nvSpPr>
              <p:cNvPr id="3" name="Rectangle 2"/>
              <p:cNvSpPr/>
              <p:nvPr/>
            </p:nvSpPr>
            <p:spPr>
              <a:xfrm>
                <a:off x="1093657" y="753528"/>
                <a:ext cx="9889776" cy="5400004"/>
              </a:xfrm>
              <a:prstGeom prst="rect">
                <a:avLst/>
              </a:prstGeom>
            </p:spPr>
            <p:txBody>
              <a:bodyPr wrap="square">
                <a:spAutoFit/>
              </a:bodyPr>
              <a:lstStyle/>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joint probability of the events </a:t>
                </a:r>
                <a:r>
                  <a:rPr kumimoji="0" lang="en-US" altLang="zh-TW" sz="28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r>
                  <a:rPr kumimoji="0" lang="en-US" altLang="zh-TW" sz="2800" b="0" i="1"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conditional probability measure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defined by</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en>
                      </m:f>
                    </m:oMath>
                  </m:oMathPara>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Similarly,</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en>
                      </m:f>
                    </m:oMath>
                  </m:oMathPara>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Therefore</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en>
                      </m:f>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093657" y="753528"/>
                <a:ext cx="9889776" cy="5400004"/>
              </a:xfrm>
              <a:prstGeom prst="rect">
                <a:avLst/>
              </a:prstGeom>
              <a:blipFill>
                <a:blip r:embed="rId2"/>
                <a:stretch>
                  <a:fillRect l="-1109" t="-12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709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4459342" y="182158"/>
            <a:ext cx="3157980" cy="58477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Total Probability</a:t>
            </a:r>
          </a:p>
        </p:txBody>
      </p:sp>
      <mc:AlternateContent xmlns:mc="http://schemas.openxmlformats.org/markup-compatibility/2006" xmlns:a14="http://schemas.microsoft.com/office/drawing/2010/main">
        <mc:Choice Requires="a14">
          <p:sp>
            <p:nvSpPr>
              <p:cNvPr id="6" name="Rectangle 5"/>
              <p:cNvSpPr/>
              <p:nvPr/>
            </p:nvSpPr>
            <p:spPr>
              <a:xfrm>
                <a:off x="520996" y="766933"/>
                <a:ext cx="11270512" cy="5502532"/>
              </a:xfrm>
              <a:prstGeom prst="rect">
                <a:avLst/>
              </a:prstGeom>
            </p:spPr>
            <p:txBody>
              <a:bodyPr wrap="square">
                <a:spAutoFit/>
              </a:bodyPr>
              <a:lstStyle/>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Let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b>
                    </m:sSub>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be </a:t>
                </a:r>
                <a:r>
                  <a:rPr kumimoji="0" lang="en-US" altLang="zh-TW" sz="2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mutually exclusive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events,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𝑗</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14:m>
                  <m:oMath xmlns:m="http://schemas.openxmlformats.org/officeDocument/2006/math">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p>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Ω</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(sample space)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Let B be any event so that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m:t>
                          </m:r>
                        </m:sup>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𝑛</m:t>
                          </m:r>
                        </m:sup>
                        <m:e>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d>
                        </m:e>
                      </m:nary>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20996" y="766933"/>
                <a:ext cx="11270512" cy="5502532"/>
              </a:xfrm>
              <a:prstGeom prst="rect">
                <a:avLst/>
              </a:prstGeom>
              <a:blipFill>
                <a:blip r:embed="rId2"/>
                <a:stretch>
                  <a:fillRect l="-973" t="-1330"/>
                </a:stretch>
              </a:blipFill>
            </p:spPr>
            <p:txBody>
              <a:bodyPr/>
              <a:lstStyle/>
              <a:p>
                <a:r>
                  <a:rPr lang="zh-TW" altLang="en-US">
                    <a:noFill/>
                  </a:rPr>
                  <a:t> </a:t>
                </a:r>
              </a:p>
            </p:txBody>
          </p:sp>
        </mc:Fallback>
      </mc:AlternateContent>
      <p:pic>
        <p:nvPicPr>
          <p:cNvPr id="7" name="Picture 32" descr="prob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626" y="2082395"/>
            <a:ext cx="3309355" cy="230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169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186880" y="139627"/>
            <a:ext cx="310488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 Theorem </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95423" y="724402"/>
                <a:ext cx="11196084" cy="527150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Now</a:t>
                </a: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endPar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𝑖</m:t>
                              </m:r>
                            </m:sub>
                          </m:sSub>
                        </m:e>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𝑖</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𝐵</m:t>
                              </m:r>
                            </m:e>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𝑖</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nary>
                        </m:den>
                      </m:f>
                    </m:oMath>
                  </m:oMathPara>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Therefore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nary>
                            <m:naryPr>
                              <m:chr m:val="∑"/>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m:rPr>
                                      <m:brk m:alnAt="23"/>
                                    </m:r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p>
                              </m:sSup>
                              <m:r>
                                <m:rPr>
                                  <m:brk m:alnAt="23"/>
                                </m:r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sup>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𝑿</m:t>
                                      </m:r>
                                    </m:e>
                                    <m:sub>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p>
                                      </m:sSup>
                                    </m:sub>
                                  </m:s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b>
                                  </m:sSub>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nary>
                        </m:den>
                      </m:f>
                    </m:oMath>
                  </m:oMathPara>
                </a14:m>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32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𝐥𝐢𝐤𝐞𝐥𝐢𝐡𝐨𝐨𝐝</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32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𝐩𝐫𝐢𝐨𝐫</m:t>
                          </m:r>
                          <m:r>
                            <a:rPr kumimoji="0" lang="en-US" altLang="zh-TW" sz="32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um>
                        <m:den>
                          <m:r>
                            <a:rPr kumimoji="0" lang="en-US" altLang="zh-TW" sz="32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𝐄𝐯𝐢𝐝𝐞𝐧𝐜𝐞</m:t>
                          </m:r>
                        </m:den>
                      </m:f>
                    </m:oMath>
                  </m:oMathPara>
                </a14:m>
                <a:endParaRPr kumimoji="0" lang="en-US" altLang="zh-TW" sz="32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595423" y="724402"/>
                <a:ext cx="11196084" cy="5271508"/>
              </a:xfrm>
              <a:prstGeom prst="rect">
                <a:avLst/>
              </a:prstGeom>
              <a:blipFill>
                <a:blip r:embed="rId3"/>
                <a:stretch>
                  <a:fillRect l="-980" t="-13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4997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4984323" y="107198"/>
            <a:ext cx="183736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 </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Rectangle 7"/>
          <p:cNvSpPr/>
          <p:nvPr/>
        </p:nvSpPr>
        <p:spPr>
          <a:xfrm>
            <a:off x="808075" y="691973"/>
            <a:ext cx="10388009" cy="2677656"/>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a certain class is given a midterm exam.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event that a student studied, P(S)=0.7</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 student pass the exam | S )= P(A|S)=0.9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a student pass the exam | </a:t>
            </a:r>
            <a:r>
              <a:rPr kumimoji="0" lang="en-US" altLang="zh-TW" sz="2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a:t>
            </a:r>
            <a:r>
              <a:rPr kumimoji="0" lang="en-US" altLang="zh-TW" sz="2800" b="0" i="0"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P(</a:t>
            </a:r>
            <a:r>
              <a:rPr kumimoji="0" lang="en-US" altLang="zh-TW" sz="2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a:t>
            </a:r>
            <a:r>
              <a:rPr kumimoji="0" lang="en-US" altLang="zh-TW" sz="2800" b="0" i="0"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)=0.05</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Given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 student did not pass the exam, what is the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probability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she or he studied?</a:t>
            </a:r>
            <a:endParaRPr kumimoji="0" lang="el-GR"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2087135" y="3369629"/>
                <a:ext cx="8786813" cy="33421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2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S|A</a:t>
                </a:r>
                <a:r>
                  <a:rPr kumimoji="0" lang="en-US" altLang="zh-TW" sz="2800" b="0" i="0" u="none" strike="noStrike" kern="1200" cap="none" spc="0" normalizeH="0" baseline="3000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m:rPr>
                            <m:nor/>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P</m:t>
                        </m:r>
                        <m:r>
                          <m:rPr>
                            <m:nor/>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e>
                        </m:d>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r>
                          <m:rPr>
                            <m:nor/>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cs typeface="+mn-cs"/>
                          </a:rPr>
                          <m:t>)</m:t>
                        </m:r>
                      </m:num>
                      <m:den>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P</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S</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den>
                    </m:f>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e>
                        </m:d>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m:t>
                        </m:r>
                      </m:num>
                      <m:den>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e>
                        </m:d>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S</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m:t>
                        </m:r>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Sc</m:t>
                            </m:r>
                          </m:e>
                        </m:d>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P</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S</m:t>
                        </m:r>
                        <m:r>
                          <m:rPr>
                            <m:nor/>
                          </m:rPr>
                          <a:rPr kumimoji="0" lang="en-US" altLang="zh-TW" sz="28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m:t>
                        </m:r>
                        <m:r>
                          <m:rPr>
                            <m:nor/>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新細明體" panose="02020500000000000000" pitchFamily="18" charset="-120"/>
                            <a:cs typeface="+mn-cs"/>
                          </a:rPr>
                          <m:t>)</m:t>
                        </m:r>
                      </m:den>
                    </m:f>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1−0.9</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dirty="0">
                            <a:ln>
                              <a:noFill/>
                            </a:ln>
                            <a:solidFill>
                              <a:prstClr val="black"/>
                            </a:solidFill>
                            <a:effectLst/>
                            <a:uLnTx/>
                            <a:uFillTx/>
                            <a:latin typeface="Cambria Math"/>
                            <a:cs typeface="+mn-cs"/>
                          </a:rPr>
                          <m:t>0.7</m:t>
                        </m:r>
                      </m:num>
                      <m:den>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1−0.9</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dirty="0">
                            <a:ln>
                              <a:noFill/>
                            </a:ln>
                            <a:solidFill>
                              <a:prstClr val="black"/>
                            </a:solidFill>
                            <a:effectLst/>
                            <a:uLnTx/>
                            <a:uFillTx/>
                            <a:latin typeface="Cambria Math"/>
                            <a:cs typeface="+mn-cs"/>
                          </a:rPr>
                          <m:t>0.7</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d>
                          <m:dPr>
                            <m:ctrlP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1−0.05</m:t>
                            </m:r>
                          </m:e>
                        </m:d>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∗(1−0.7)</m:t>
                        </m:r>
                      </m:den>
                    </m:f>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0.07</m:t>
                        </m:r>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0.335</m:t>
                        </m:r>
                      </m:den>
                    </m:f>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19.7%</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087135" y="3369629"/>
                <a:ext cx="8786813" cy="3342197"/>
              </a:xfrm>
              <a:prstGeom prst="rect">
                <a:avLst/>
              </a:prstGeom>
              <a:blipFill>
                <a:blip r:embed="rId2"/>
                <a:stretch>
                  <a:fillRect l="-13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2055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82772" y="691973"/>
                <a:ext cx="11387470" cy="62731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Since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can use the known  </a:t>
                </a:r>
                <a14:m>
                  <m:oMath xmlns:m="http://schemas.openxmlformats.org/officeDocument/2006/math">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e>
                    </m:d>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Cambria Math" panose="02040503050406030204" pitchFamily="18" charset="0"/>
                    <a:cs typeface="Times New Roman" panose="02020603050405020304" pitchFamily="18" charset="0"/>
                  </a:rPr>
                  <a:t> </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Cambria Math" panose="02040503050406030204" pitchFamily="18" charset="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and </a:t>
                </a:r>
                <a14:m>
                  <m:oMath xmlns:m="http://schemas.openxmlformats.org/officeDocument/2006/math">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e>
                    </m:d>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 compute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1</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e>
                    </m:d>
                  </m:oMath>
                </a14:m>
                <a:r>
                  <a:rPr kumimoji="0" lang="en-US" altLang="zh-TW" sz="2800" b="1"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cs typeface="Times New Roman" panose="02020603050405020304" pitchFamily="18" charset="0"/>
                          </a:rPr>
                          <m:t>2</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e>
                    </m:d>
                  </m:oMath>
                </a14:m>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3</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e>
                    </m:d>
                  </m:oMath>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we assume the prior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d>
                      <m:dPr>
                        <m:begChr m:val="|"/>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num>
                      <m:den>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den>
                    </m:f>
                  </m:oMath>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Therefore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nary>
                            <m:naryPr>
                              <m:chr m:val="∑"/>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m:rPr>
                                      <m:brk m:alnAt="23"/>
                                    </m:r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r>
                                <m:rPr>
                                  <m:brk m:alnAt="23"/>
                                </m:r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sup>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up>
                                  </m:s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b>
                                  </m:sSub>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nary>
                        </m:den>
                      </m:f>
                    </m:oMath>
                  </m:oMathPara>
                </a14:m>
                <a:endParaRPr kumimoji="0" lang="en-US" altLang="zh-TW" sz="2400" b="1"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endParaRPr kumimoji="0" lang="en-US" altLang="zh-TW" sz="2400" b="1"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3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32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3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3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f>
                          <m:f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num>
                          <m:den>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den>
                        </m:f>
                      </m:num>
                      <m:den>
                        <m:nary>
                          <m:naryPr>
                            <m:chr m:val="∑"/>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sSup>
                              <m:sSup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m:rPr>
                                    <m:brk m:alnAt="23"/>
                                  </m:r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r>
                              <m:rPr>
                                <m:brk m:alnAt="23"/>
                              </m:r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32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32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r>
                                      <a:rPr kumimoji="0" lang="en-US" altLang="zh-TW" sz="3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b>
                                </m:sSub>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32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r>
                                      <a:rPr kumimoji="0" lang="en-US" altLang="zh-TW" sz="3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b>
                                </m:sSub>
                              </m:e>
                            </m:d>
                            <m:f>
                              <m:f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b>
                                </m:sSub>
                              </m:num>
                              <m:den>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den>
                            </m:f>
                          </m:e>
                        </m:nary>
                      </m:den>
                    </m:f>
                  </m:oMath>
                </a14:m>
                <a:endParaRPr kumimoji="0" lang="en-US" altLang="zh-TW"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2772" y="691973"/>
                <a:ext cx="11387470" cy="6273192"/>
              </a:xfrm>
              <a:prstGeom prst="rect">
                <a:avLst/>
              </a:prstGeom>
              <a:blipFill>
                <a:blip r:embed="rId2"/>
                <a:stretch>
                  <a:fillRect l="-1124" t="-1166"/>
                </a:stretch>
              </a:blipFill>
            </p:spPr>
            <p:txBody>
              <a:bodyPr/>
              <a:lstStyle/>
              <a:p>
                <a:r>
                  <a:rPr lang="zh-TW" altLang="en-US">
                    <a:noFill/>
                  </a:rPr>
                  <a:t> </a:t>
                </a:r>
              </a:p>
            </p:txBody>
          </p:sp>
        </mc:Fallback>
      </mc:AlternateContent>
      <p:sp>
        <p:nvSpPr>
          <p:cNvPr id="5" name="Rectangle 4"/>
          <p:cNvSpPr/>
          <p:nvPr/>
        </p:nvSpPr>
        <p:spPr>
          <a:xfrm>
            <a:off x="4003817" y="107198"/>
            <a:ext cx="3447354" cy="58477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Making prediction</a:t>
            </a:r>
            <a:endPar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Rectangle 2"/>
          <p:cNvSpPr/>
          <p:nvPr/>
        </p:nvSpPr>
        <p:spPr>
          <a:xfrm>
            <a:off x="1020726" y="3870251"/>
            <a:ext cx="10228521" cy="2753833"/>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92569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3217008" y="77847"/>
            <a:ext cx="6331030" cy="584775"/>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Making prediction (</a:t>
            </a:r>
            <a:r>
              <a:rPr kumimoji="0" lang="en-US" altLang="zh-TW" sz="32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bayesclass.m</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 y="1015298"/>
            <a:ext cx="4003817" cy="4375600"/>
          </a:xfrm>
          <a:prstGeom prst="rect">
            <a:avLst/>
          </a:prstGeom>
        </p:spPr>
      </p:pic>
      <p:pic>
        <p:nvPicPr>
          <p:cNvPr id="3" name="Picture 2"/>
          <p:cNvPicPr>
            <a:picLocks noChangeAspect="1"/>
          </p:cNvPicPr>
          <p:nvPr/>
        </p:nvPicPr>
        <p:blipFill>
          <a:blip r:embed="rId3"/>
          <a:stretch>
            <a:fillRect/>
          </a:stretch>
        </p:blipFill>
        <p:spPr>
          <a:xfrm>
            <a:off x="4074905" y="1013711"/>
            <a:ext cx="4035981" cy="4333875"/>
          </a:xfrm>
          <a:prstGeom prst="rect">
            <a:avLst/>
          </a:prstGeom>
        </p:spPr>
      </p:pic>
      <p:pic>
        <p:nvPicPr>
          <p:cNvPr id="7" name="Picture 6"/>
          <p:cNvPicPr>
            <a:picLocks noChangeAspect="1"/>
          </p:cNvPicPr>
          <p:nvPr/>
        </p:nvPicPr>
        <p:blipFill>
          <a:blip r:embed="rId4"/>
          <a:stretch>
            <a:fillRect/>
          </a:stretch>
        </p:blipFill>
        <p:spPr>
          <a:xfrm>
            <a:off x="8181975" y="1015298"/>
            <a:ext cx="4010025" cy="4333875"/>
          </a:xfrm>
          <a:prstGeom prst="rect">
            <a:avLst/>
          </a:prstGeom>
        </p:spPr>
      </p:pic>
    </p:spTree>
    <p:extLst>
      <p:ext uri="{BB962C8B-B14F-4D97-AF65-F5344CB8AC3E}">
        <p14:creationId xmlns:p14="http://schemas.microsoft.com/office/powerpoint/2010/main" val="1640092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76447" y="0"/>
                <a:ext cx="11717079" cy="72327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smtClean="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bayesclass.m</a:t>
                </a:r>
                <a:r>
                  <a:rPr kumimoji="0" lang="en-US" altLang="zh-TW" sz="1800" b="0" i="0" u="none" strike="noStrike" kern="1200" cap="none" spc="0" normalizeH="0" baseline="0" noProof="0" dirty="0" smtClean="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8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Compute the predictive probabilities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meshgrid</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(-3:0.1:7,-6:0.1:6</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d>
                      <m:dPr>
                        <m:begChr m:val="|"/>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oMath>
                </a14:m>
                <a:endPar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temp = [Xv(:)-</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-log(2*pi) - 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det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reshape(</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exp</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- 0.5*</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inv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)*temp')),size(Xv));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smtClean="0">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Probs./</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repmat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(sum(Probs,3),[1,1,3</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endPar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Plot the predictive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contours  </a:t>
                </a:r>
                <a:endPar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figure(2);</a:t>
                </a:r>
                <a:endPar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subplot(1,3,i</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endPar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hold </a:t>
                </a:r>
                <a:r>
                  <a:rPr kumimoji="0" lang="en-US" altLang="zh-TW" sz="1800" b="0" i="0" u="none" strike="noStrike" kern="1200" cap="none" spc="0" normalizeH="0" baseline="0" noProof="0" dirty="0" smtClean="0">
                    <a:ln>
                      <a:noFill/>
                    </a:ln>
                    <a:solidFill>
                      <a:srgbClr val="A020F0"/>
                    </a:solidFill>
                    <a:effectLst/>
                    <a:uLnTx/>
                    <a:uFillTx/>
                    <a:latin typeface="Courier New" panose="02070309020205020404" pitchFamily="49" charset="0"/>
                    <a:ea typeface="新細明體" panose="02020500000000000000" pitchFamily="18" charset="-120"/>
                    <a:cs typeface="+mn-cs"/>
                  </a:rPr>
                  <a:t>off</a:t>
                </a:r>
                <a:endPar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plot(X(pos,1),X(pos,2),col{c},</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'markersize'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,10,</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'linewidth'</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,2</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srgbClr val="A020F0"/>
                    </a:solidFill>
                    <a:effectLst/>
                    <a:uLnTx/>
                    <a:uFillTx/>
                    <a:latin typeface="Courier New" panose="02070309020205020404" pitchFamily="49" charset="0"/>
                    <a:ea typeface="新細明體" panose="02020500000000000000" pitchFamily="18" charset="-120"/>
                    <a:cs typeface="+mn-cs"/>
                  </a:rPr>
                  <a:t>'markerfacecolor</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,fcol{c});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hold </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 7</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smtClean="0">
                    <a:ln>
                      <a:noFill/>
                    </a:ln>
                    <a:solidFill>
                      <a:srgbClr val="000000"/>
                    </a:solidFill>
                    <a:effectLst/>
                    <a:uLnTx/>
                    <a:uFillTx/>
                    <a:latin typeface="Courier New" panose="02070309020205020404" pitchFamily="49" charset="0"/>
                    <a:ea typeface="新細明體" panose="02020500000000000000" pitchFamily="18" charset="-120"/>
                    <a:cs typeface="+mn-cs"/>
                  </a:rPr>
                  <a:t>ylim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([-6 6</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zh-TW" altLang="en-US"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endParaRPr kumimoji="0" lang="zh-TW"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contour(</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sprintf</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'Probability contours for class %g'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);title(</a:t>
                </a:r>
                <a:r>
                  <a:rPr kumimoji="0" lang="en-US" altLang="zh-TW" sz="1800" b="0" i="0" u="none" strike="noStrike" kern="1200" cap="none" spc="0" normalizeH="0" baseline="0" noProof="0" dirty="0" err="1" smtClean="0">
                    <a:ln>
                      <a:noFill/>
                    </a:ln>
                    <a:solidFill>
                      <a:srgbClr val="000000"/>
                    </a:solidFill>
                    <a:effectLst/>
                    <a:uLnTx/>
                    <a:uFillTx/>
                    <a:latin typeface="Courier New" panose="02070309020205020404" pitchFamily="49" charset="0"/>
                    <a:ea typeface="新細明體" panose="02020500000000000000" pitchFamily="18" charset="-120"/>
                    <a:cs typeface="+mn-cs"/>
                  </a:rPr>
                  <a:t>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p:txBody>
          </p:sp>
        </mc:Choice>
        <mc:Fallback xmlns="">
          <p:sp>
            <p:nvSpPr>
              <p:cNvPr id="2" name="Rectangle 1"/>
              <p:cNvSpPr>
                <a:spLocks noRot="1" noChangeAspect="1" noMove="1" noResize="1" noEditPoints="1" noAdjustHandles="1" noChangeArrowheads="1" noChangeShapeType="1" noTextEdit="1"/>
              </p:cNvSpPr>
              <p:nvPr/>
            </p:nvSpPr>
            <p:spPr>
              <a:xfrm>
                <a:off x="276447" y="0"/>
                <a:ext cx="11717079" cy="7232749"/>
              </a:xfrm>
              <a:prstGeom prst="rect">
                <a:avLst/>
              </a:prstGeom>
              <a:blipFill>
                <a:blip r:embed="rId2"/>
                <a:stretch>
                  <a:fillRect l="-416" t="-590"/>
                </a:stretch>
              </a:blipFill>
            </p:spPr>
            <p:txBody>
              <a:bodyPr/>
              <a:lstStyle/>
              <a:p>
                <a:r>
                  <a:rPr lang="zh-TW" altLang="en-US">
                    <a:noFill/>
                  </a:rPr>
                  <a:t> </a:t>
                </a:r>
              </a:p>
            </p:txBody>
          </p:sp>
        </mc:Fallback>
      </mc:AlternateContent>
      <p:sp>
        <p:nvSpPr>
          <p:cNvPr id="7" name="Rectangle 6"/>
          <p:cNvSpPr/>
          <p:nvPr/>
        </p:nvSpPr>
        <p:spPr>
          <a:xfrm>
            <a:off x="7910624" y="212651"/>
            <a:ext cx="2700669" cy="43593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 name="Picture 2"/>
          <p:cNvPicPr>
            <a:picLocks noChangeAspect="1"/>
          </p:cNvPicPr>
          <p:nvPr/>
        </p:nvPicPr>
        <p:blipFill>
          <a:blip r:embed="rId3"/>
          <a:stretch>
            <a:fillRect/>
          </a:stretch>
        </p:blipFill>
        <p:spPr>
          <a:xfrm>
            <a:off x="4947684" y="3084433"/>
            <a:ext cx="2590800" cy="485775"/>
          </a:xfrm>
          <a:prstGeom prst="rect">
            <a:avLst/>
          </a:prstGeom>
        </p:spPr>
      </p:pic>
      <p:pic>
        <p:nvPicPr>
          <p:cNvPr id="8" name="Picture 7"/>
          <p:cNvPicPr>
            <a:picLocks noChangeAspect="1"/>
          </p:cNvPicPr>
          <p:nvPr/>
        </p:nvPicPr>
        <p:blipFill>
          <a:blip r:embed="rId4"/>
          <a:stretch>
            <a:fillRect/>
          </a:stretch>
        </p:blipFill>
        <p:spPr>
          <a:xfrm>
            <a:off x="7538484" y="2751057"/>
            <a:ext cx="4362450" cy="1152525"/>
          </a:xfrm>
          <a:prstGeom prst="rect">
            <a:avLst/>
          </a:prstGeom>
        </p:spPr>
      </p:pic>
      <p:cxnSp>
        <p:nvCxnSpPr>
          <p:cNvPr id="10" name="Straight Connector 9"/>
          <p:cNvCxnSpPr/>
          <p:nvPr/>
        </p:nvCxnSpPr>
        <p:spPr>
          <a:xfrm>
            <a:off x="10356112" y="2636874"/>
            <a:ext cx="669851" cy="5954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018876" y="3395335"/>
            <a:ext cx="669851" cy="5954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82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70760" y="107198"/>
            <a:ext cx="6457793"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The General Classification Problem</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285135" y="691973"/>
                <a:ext cx="11750829" cy="5984139"/>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a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set of </a:t>
                </a:r>
                <a:r>
                  <a:rPr lang="en-US" altLang="zh-TW" sz="2800" i="1" dirty="0">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training samples,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𝟏</m:t>
                        </m:r>
                      </m:sub>
                    </m:sSub>
                  </m:oMath>
                </a14:m>
                <a:r>
                  <a:rPr lang="en-US" altLang="zh-TW" sz="2800" dirty="0">
                    <a:solidFill>
                      <a:srgbClr val="231F2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𝟐</m:t>
                        </m:r>
                      </m:sub>
                    </m:sSub>
                  </m:oMath>
                </a14:m>
                <a:r>
                  <a:rPr lang="en-US" altLang="zh-TW" sz="2800" dirty="0">
                    <a:solidFill>
                      <a:srgbClr val="231F20"/>
                    </a:solidFill>
                    <a:latin typeface="Times New Roman" panose="02020603050405020304" pitchFamily="18" charset="0"/>
                    <a:cs typeface="Times New Roman" panose="02020603050405020304" pitchFamily="18" charset="0"/>
                  </a:rPr>
                  <a:t>, </a:t>
                </a:r>
                <a:r>
                  <a:rPr lang="en-US" altLang="zh-TW" sz="2800" i="1" dirty="0">
                    <a:solidFill>
                      <a:srgbClr val="231F20"/>
                    </a:solidFill>
                    <a:latin typeface="Times New Roman" panose="02020603050405020304" pitchFamily="18" charset="0"/>
                    <a:cs typeface="Times New Roman" panose="02020603050405020304" pitchFamily="18" charset="0"/>
                  </a:rPr>
                  <a:t>. . . </a:t>
                </a:r>
                <a:r>
                  <a:rPr lang="en-US" altLang="zh-TW" sz="2800" dirty="0">
                    <a:solidFill>
                      <a:srgbClr val="231F2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𝑵</m:t>
                        </m:r>
                      </m:sub>
                    </m:sSub>
                    <m:r>
                      <a:rPr lang="en-US" altLang="zh-TW" sz="2800" b="0" i="0" smtClean="0">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each is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dimensional.</a:t>
                </a:r>
              </a:p>
              <a:p>
                <a:pPr/>
                <a14:m>
                  <m:oMathPara xmlns:m="http://schemas.openxmlformats.org/officeDocument/2006/math">
                    <m:oMathParaPr>
                      <m:jc m:val="centerGroup"/>
                    </m:oMathParaPr>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1,1</m:t>
                                          </m:r>
                                        </m:sub>
                                      </m:sSub>
                                    </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1,2</m:t>
                                          </m:r>
                                        </m:sub>
                                      </m:sSub>
                                    </m:e>
                                  </m:mr>
                                  <m:mr>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2,1</m:t>
                                          </m:r>
                                        </m:sub>
                                      </m:sSub>
                                    </m:e>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2,2</m:t>
                                          </m:r>
                                        </m:sub>
                                      </m:sSub>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m:t>
                                      </m:r>
                                    </m:e>
                                  </m:mr>
                                  <m:mr>
                                    <m:e>
                                      <m:r>
                                        <a:rPr lang="en-US" altLang="zh-TW" sz="2800" i="1">
                                          <a:solidFill>
                                            <a:prstClr val="black"/>
                                          </a:solidFill>
                                          <a:latin typeface="Cambria Math" panose="02040503050406030204" pitchFamily="18" charset="0"/>
                                          <a:cs typeface="Times New Roman" panose="02020603050405020304" pitchFamily="18" charset="0"/>
                                        </a:rPr>
                                        <m:t>⋯</m:t>
                                      </m:r>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r>
                                            <a:rPr lang="en-US" altLang="zh-TW" sz="2800" i="1">
                                              <a:solidFill>
                                                <a:srgbClr val="FF0000"/>
                                              </a:solidFill>
                                              <a:latin typeface="Cambria Math" panose="02040503050406030204" pitchFamily="18" charset="0"/>
                                              <a:cs typeface="Times New Roman" panose="02020603050405020304" pitchFamily="18" charset="0"/>
                                            </a:rPr>
                                            <m:t>𝐷</m:t>
                                          </m:r>
                                        </m:sub>
                                      </m:sSub>
                                    </m:e>
                                  </m:mr>
                                  <m:mr>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m:t>
                                          </m:r>
                                          <m:r>
                                            <a:rPr lang="en-US" altLang="zh-TW" sz="2800" i="1">
                                              <a:solidFill>
                                                <a:srgbClr val="006600"/>
                                              </a:solidFill>
                                              <a:latin typeface="Cambria Math" panose="02040503050406030204" pitchFamily="18" charset="0"/>
                                              <a:cs typeface="Times New Roman" panose="02020603050405020304" pitchFamily="18" charset="0"/>
                                            </a:rPr>
                                            <m:t>𝐷</m:t>
                                          </m:r>
                                        </m:sub>
                                      </m:sSub>
                                    </m:e>
                                  </m:mr>
                                </m:m>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       </m:t>
                                      </m:r>
                                    </m:e>
                                    <m:e>
                                      <m:r>
                                        <a:rPr lang="en-US" altLang="zh-TW" sz="2800" i="1">
                                          <a:solidFill>
                                            <a:prstClr val="black"/>
                                          </a:solidFill>
                                          <a:latin typeface="Cambria Math" panose="02040503050406030204" pitchFamily="18" charset="0"/>
                                          <a:cs typeface="Times New Roman" panose="02020603050405020304" pitchFamily="18" charset="0"/>
                                        </a:rPr>
                                        <m:t>⋮</m:t>
                                      </m:r>
                                    </m:e>
                                  </m:mr>
                                </m:m>
                              </m:e>
                              <m:e>
                                <m:r>
                                  <a:rPr lang="en-US" altLang="zh-TW" sz="2800" i="1">
                                    <a:solidFill>
                                      <a:prstClr val="black"/>
                                    </a:solidFill>
                                    <a:latin typeface="Cambria Math" panose="02040503050406030204" pitchFamily="18" charset="0"/>
                                    <a:cs typeface="Times New Roman" panose="02020603050405020304" pitchFamily="18" charset="0"/>
                                  </a:rPr>
                                  <m:t>⋱</m:t>
                                </m:r>
                              </m:e>
                              <m:e>
                                <m:r>
                                  <a:rPr lang="en-US" altLang="zh-TW" sz="2800" i="1">
                                    <a:solidFill>
                                      <a:prstClr val="black"/>
                                    </a:solidFill>
                                    <a:latin typeface="Cambria Math" panose="02040503050406030204" pitchFamily="18" charset="0"/>
                                    <a:cs typeface="Times New Roman" panose="02020603050405020304" pitchFamily="18" charset="0"/>
                                  </a:rPr>
                                  <m:t>⋮</m:t>
                                </m:r>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,1</m:t>
                                          </m:r>
                                        </m:sub>
                                      </m:sSub>
                                    </m:e>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,2</m:t>
                                          </m:r>
                                        </m:sub>
                                      </m:sSub>
                                    </m:e>
                                  </m:mr>
                                </m:m>
                              </m:e>
                              <m:e>
                                <m:r>
                                  <a:rPr lang="en-US" altLang="zh-TW" sz="2800" i="1">
                                    <a:solidFill>
                                      <a:prstClr val="black"/>
                                    </a:solidFill>
                                    <a:latin typeface="Cambria Math" panose="02040503050406030204" pitchFamily="18" charset="0"/>
                                    <a:cs typeface="Times New Roman" panose="02020603050405020304" pitchFamily="18" charset="0"/>
                                  </a:rPr>
                                  <m:t>⋯</m:t>
                                </m:r>
                              </m:e>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m:t>
                                    </m:r>
                                    <m:r>
                                      <a:rPr lang="en-US" altLang="zh-TW" sz="2800" i="1">
                                        <a:solidFill>
                                          <a:srgbClr val="0033CC"/>
                                        </a:solidFill>
                                        <a:latin typeface="Cambria Math" panose="02040503050406030204" pitchFamily="18" charset="0"/>
                                        <a:cs typeface="Times New Roman" panose="02020603050405020304" pitchFamily="18" charset="0"/>
                                      </a:rPr>
                                      <m:t>𝐷</m:t>
                                    </m:r>
                                  </m:sub>
                                </m:sSub>
                              </m:e>
                            </m:mr>
                          </m:m>
                        </m:e>
                      </m:d>
                      <m:r>
                        <m:rPr>
                          <m:sty m:val="p"/>
                        </m:rPr>
                        <a:rPr lang="en-US" altLang="zh-TW" sz="2800">
                          <a:solidFill>
                            <a:prstClr val="black"/>
                          </a:solidFill>
                          <a:latin typeface="Cambria Math" panose="02040503050406030204" pitchFamily="18" charset="0"/>
                          <a:cs typeface="Times New Roman" panose="02020603050405020304" pitchFamily="18" charset="0"/>
                        </a:rPr>
                        <m:t>or</m:t>
                      </m:r>
                      <m:r>
                        <a:rPr lang="en-US" altLang="zh-TW" sz="2800" i="1">
                          <a:solidFill>
                            <a:prstClr val="black"/>
                          </a:solidFill>
                          <a:latin typeface="Cambria Math" panose="02040503050406030204" pitchFamily="18" charset="0"/>
                          <a:cs typeface="Times New Roman" panose="02020603050405020304" pitchFamily="18" charset="0"/>
                        </a:rPr>
                        <m:t> </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srgbClr val="FF0000"/>
                                              </a:solidFill>
                                              <a:latin typeface="Cambria Math" panose="02040503050406030204" pitchFamily="18" charset="0"/>
                                              <a:cs typeface="Times New Roman" panose="02020603050405020304" pitchFamily="18" charset="0"/>
                                            </a:rPr>
                                          </m:ctrlPr>
                                        </m:sSubSup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cs typeface="Times New Roman" panose="02020603050405020304" pitchFamily="18" charset="0"/>
                                            </a:rPr>
                                            <m:t>(1)</m:t>
                                          </m:r>
                                        </m:sup>
                                      </m:sSubSup>
                                    </m:e>
                                    <m:e>
                                      <m:sSubSup>
                                        <m:sSubSupPr>
                                          <m:ctrlPr>
                                            <a:rPr lang="en-US" altLang="zh-TW" sz="2800" i="1">
                                              <a:solidFill>
                                                <a:srgbClr val="FF0000"/>
                                              </a:solidFill>
                                              <a:latin typeface="Cambria Math" panose="02040503050406030204" pitchFamily="18" charset="0"/>
                                              <a:cs typeface="Times New Roman" panose="02020603050405020304" pitchFamily="18" charset="0"/>
                                            </a:rPr>
                                          </m:ctrlPr>
                                        </m:sSubSup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2</m:t>
                                          </m:r>
                                        </m:sub>
                                        <m:sup>
                                          <m:r>
                                            <a:rPr lang="en-US" altLang="zh-TW" sz="2800" i="1">
                                              <a:solidFill>
                                                <a:srgbClr val="FF0000"/>
                                              </a:solidFill>
                                              <a:latin typeface="Cambria Math" panose="02040503050406030204" pitchFamily="18" charset="0"/>
                                              <a:cs typeface="Times New Roman" panose="02020603050405020304" pitchFamily="18" charset="0"/>
                                            </a:rPr>
                                            <m:t>(1)</m:t>
                                          </m:r>
                                        </m:sup>
                                      </m:sSubSup>
                                    </m:e>
                                  </m:mr>
                                  <m:mr>
                                    <m:e>
                                      <m:sSubSup>
                                        <m:sSubSupPr>
                                          <m:ctrlPr>
                                            <a:rPr lang="en-US" altLang="zh-TW" sz="2800" i="1">
                                              <a:solidFill>
                                                <a:srgbClr val="006600"/>
                                              </a:solidFill>
                                              <a:latin typeface="Cambria Math" panose="02040503050406030204" pitchFamily="18" charset="0"/>
                                              <a:cs typeface="Times New Roman" panose="02020603050405020304" pitchFamily="18" charset="0"/>
                                            </a:rPr>
                                          </m:ctrlPr>
                                        </m:sSubSup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1</m:t>
                                          </m:r>
                                        </m:sub>
                                        <m:sup>
                                          <m:r>
                                            <a:rPr lang="en-US" altLang="zh-TW" sz="2800" i="1">
                                              <a:solidFill>
                                                <a:srgbClr val="006600"/>
                                              </a:solidFill>
                                              <a:latin typeface="Cambria Math" panose="02040503050406030204" pitchFamily="18" charset="0"/>
                                              <a:cs typeface="Times New Roman" panose="02020603050405020304" pitchFamily="18" charset="0"/>
                                            </a:rPr>
                                            <m:t>(2)</m:t>
                                          </m:r>
                                        </m:sup>
                                      </m:sSubSup>
                                    </m:e>
                                    <m:e>
                                      <m:sSubSup>
                                        <m:sSubSupPr>
                                          <m:ctrlPr>
                                            <a:rPr lang="en-US" altLang="zh-TW" sz="2800" i="1">
                                              <a:solidFill>
                                                <a:srgbClr val="006600"/>
                                              </a:solidFill>
                                              <a:latin typeface="Cambria Math" panose="02040503050406030204" pitchFamily="18" charset="0"/>
                                              <a:cs typeface="Times New Roman" panose="02020603050405020304" pitchFamily="18" charset="0"/>
                                            </a:rPr>
                                          </m:ctrlPr>
                                        </m:sSubSup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m:t>
                                          </m:r>
                                        </m:sub>
                                        <m:sup>
                                          <m:r>
                                            <a:rPr lang="en-US" altLang="zh-TW" sz="2800" i="1">
                                              <a:solidFill>
                                                <a:srgbClr val="006600"/>
                                              </a:solidFill>
                                              <a:latin typeface="Cambria Math" panose="02040503050406030204" pitchFamily="18" charset="0"/>
                                              <a:cs typeface="Times New Roman" panose="02020603050405020304" pitchFamily="18" charset="0"/>
                                            </a:rPr>
                                            <m:t>(2)</m:t>
                                          </m:r>
                                        </m:sup>
                                      </m:sSubSup>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m:t>
                                      </m:r>
                                    </m:e>
                                  </m:mr>
                                  <m:mr>
                                    <m:e>
                                      <m:r>
                                        <a:rPr lang="en-US" altLang="zh-TW" sz="2800" i="1">
                                          <a:solidFill>
                                            <a:prstClr val="black"/>
                                          </a:solidFill>
                                          <a:latin typeface="Cambria Math" panose="02040503050406030204" pitchFamily="18" charset="0"/>
                                          <a:cs typeface="Times New Roman" panose="02020603050405020304" pitchFamily="18" charset="0"/>
                                        </a:rPr>
                                        <m:t>⋯</m:t>
                                      </m:r>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srgbClr val="FF0000"/>
                                              </a:solidFill>
                                              <a:latin typeface="Cambria Math" panose="02040503050406030204" pitchFamily="18" charset="0"/>
                                              <a:cs typeface="Times New Roman" panose="02020603050405020304" pitchFamily="18" charset="0"/>
                                            </a:rPr>
                                          </m:ctrlPr>
                                        </m:sSubSup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𝐷</m:t>
                                          </m:r>
                                        </m:sub>
                                        <m:sup>
                                          <m:r>
                                            <a:rPr lang="en-US" altLang="zh-TW" sz="2800" i="1">
                                              <a:solidFill>
                                                <a:srgbClr val="FF0000"/>
                                              </a:solidFill>
                                              <a:latin typeface="Cambria Math" panose="02040503050406030204" pitchFamily="18" charset="0"/>
                                              <a:cs typeface="Times New Roman" panose="02020603050405020304" pitchFamily="18" charset="0"/>
                                            </a:rPr>
                                            <m:t>(1)</m:t>
                                          </m:r>
                                        </m:sup>
                                      </m:sSubSup>
                                    </m:e>
                                  </m:mr>
                                  <m:mr>
                                    <m:e>
                                      <m:sSubSup>
                                        <m:sSubSupPr>
                                          <m:ctrlPr>
                                            <a:rPr lang="en-US" altLang="zh-TW" sz="2800" i="1">
                                              <a:solidFill>
                                                <a:srgbClr val="006600"/>
                                              </a:solidFill>
                                              <a:latin typeface="Cambria Math" panose="02040503050406030204" pitchFamily="18" charset="0"/>
                                              <a:cs typeface="Times New Roman" panose="02020603050405020304" pitchFamily="18" charset="0"/>
                                            </a:rPr>
                                          </m:ctrlPr>
                                        </m:sSubSup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𝐷</m:t>
                                          </m:r>
                                        </m:sub>
                                        <m:sup>
                                          <m:r>
                                            <a:rPr lang="en-US" altLang="zh-TW" sz="2800" i="1">
                                              <a:solidFill>
                                                <a:srgbClr val="006600"/>
                                              </a:solidFill>
                                              <a:latin typeface="Cambria Math" panose="02040503050406030204" pitchFamily="18" charset="0"/>
                                              <a:cs typeface="Times New Roman" panose="02020603050405020304" pitchFamily="18" charset="0"/>
                                            </a:rPr>
                                            <m:t>(2)</m:t>
                                          </m:r>
                                        </m:sup>
                                      </m:sSubSup>
                                    </m:e>
                                  </m:mr>
                                </m:m>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       </m:t>
                                      </m:r>
                                    </m:e>
                                    <m:e>
                                      <m:r>
                                        <a:rPr lang="en-US" altLang="zh-TW" sz="2800" i="1">
                                          <a:solidFill>
                                            <a:prstClr val="black"/>
                                          </a:solidFill>
                                          <a:latin typeface="Cambria Math" panose="02040503050406030204" pitchFamily="18" charset="0"/>
                                          <a:cs typeface="Times New Roman" panose="02020603050405020304" pitchFamily="18" charset="0"/>
                                        </a:rPr>
                                        <m:t>⋮</m:t>
                                      </m:r>
                                    </m:e>
                                  </m:mr>
                                </m:m>
                              </m:e>
                              <m:e>
                                <m:r>
                                  <a:rPr lang="en-US" altLang="zh-TW" sz="2800" i="1">
                                    <a:solidFill>
                                      <a:prstClr val="black"/>
                                    </a:solidFill>
                                    <a:latin typeface="Cambria Math" panose="02040503050406030204" pitchFamily="18" charset="0"/>
                                    <a:cs typeface="Times New Roman" panose="02020603050405020304" pitchFamily="18" charset="0"/>
                                  </a:rPr>
                                  <m:t>⋱</m:t>
                                </m:r>
                              </m:e>
                              <m:e>
                                <m:r>
                                  <a:rPr lang="en-US" altLang="zh-TW" sz="2800" i="1">
                                    <a:solidFill>
                                      <a:prstClr val="black"/>
                                    </a:solidFill>
                                    <a:latin typeface="Cambria Math" panose="02040503050406030204" pitchFamily="18" charset="0"/>
                                    <a:cs typeface="Times New Roman" panose="02020603050405020304" pitchFamily="18" charset="0"/>
                                  </a:rPr>
                                  <m:t>⋮</m:t>
                                </m:r>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Sup>
                                        <m:sSubSupPr>
                                          <m:ctrlPr>
                                            <a:rPr lang="en-US" altLang="zh-TW" sz="2800" i="1">
                                              <a:solidFill>
                                                <a:srgbClr val="0000FF"/>
                                              </a:solidFill>
                                              <a:latin typeface="Cambria Math" panose="02040503050406030204" pitchFamily="18" charset="0"/>
                                              <a:cs typeface="Times New Roman" panose="02020603050405020304" pitchFamily="18" charset="0"/>
                                            </a:rPr>
                                          </m:ctrlPr>
                                        </m:sSubSup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1</m:t>
                                          </m:r>
                                        </m:sub>
                                        <m:sup>
                                          <m:r>
                                            <a:rPr lang="en-US" altLang="zh-TW" sz="2800" i="1">
                                              <a:solidFill>
                                                <a:srgbClr val="0000FF"/>
                                              </a:solidFill>
                                              <a:latin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𝑁</m:t>
                                          </m:r>
                                          <m:r>
                                            <a:rPr lang="en-US" altLang="zh-TW" sz="2800" i="1">
                                              <a:solidFill>
                                                <a:srgbClr val="0000FF"/>
                                              </a:solidFill>
                                              <a:latin typeface="Cambria Math" panose="02040503050406030204" pitchFamily="18" charset="0"/>
                                              <a:cs typeface="Times New Roman" panose="02020603050405020304" pitchFamily="18" charset="0"/>
                                            </a:rPr>
                                            <m:t>)</m:t>
                                          </m:r>
                                        </m:sup>
                                      </m:sSubSup>
                                    </m:e>
                                    <m:e>
                                      <m:sSubSup>
                                        <m:sSubSupPr>
                                          <m:ctrlPr>
                                            <a:rPr lang="en-US" altLang="zh-TW" sz="2800" i="1">
                                              <a:solidFill>
                                                <a:srgbClr val="0000FF"/>
                                              </a:solidFill>
                                              <a:latin typeface="Cambria Math" panose="02040503050406030204" pitchFamily="18" charset="0"/>
                                              <a:cs typeface="Times New Roman" panose="02020603050405020304" pitchFamily="18" charset="0"/>
                                            </a:rPr>
                                          </m:ctrlPr>
                                        </m:sSubSup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2</m:t>
                                          </m:r>
                                        </m:sub>
                                        <m:sup>
                                          <m:r>
                                            <a:rPr lang="en-US" altLang="zh-TW" sz="2800" i="1">
                                              <a:solidFill>
                                                <a:srgbClr val="0000FF"/>
                                              </a:solidFill>
                                              <a:latin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𝑁</m:t>
                                          </m:r>
                                          <m:r>
                                            <a:rPr lang="en-US" altLang="zh-TW" sz="2800" i="1">
                                              <a:solidFill>
                                                <a:srgbClr val="0000FF"/>
                                              </a:solidFill>
                                              <a:latin typeface="Cambria Math" panose="02040503050406030204" pitchFamily="18" charset="0"/>
                                              <a:cs typeface="Times New Roman" panose="02020603050405020304" pitchFamily="18" charset="0"/>
                                            </a:rPr>
                                            <m:t>)</m:t>
                                          </m:r>
                                        </m:sup>
                                      </m:sSubSup>
                                    </m:e>
                                  </m:mr>
                                </m:m>
                              </m:e>
                              <m:e>
                                <m:r>
                                  <a:rPr lang="en-US" altLang="zh-TW" sz="2800" i="1">
                                    <a:solidFill>
                                      <a:prstClr val="black"/>
                                    </a:solidFill>
                                    <a:latin typeface="Cambria Math" panose="02040503050406030204" pitchFamily="18" charset="0"/>
                                    <a:cs typeface="Times New Roman" panose="02020603050405020304" pitchFamily="18" charset="0"/>
                                  </a:rPr>
                                  <m:t>⋯</m:t>
                                </m:r>
                              </m:e>
                              <m:e>
                                <m:sSubSup>
                                  <m:sSubSupPr>
                                    <m:ctrlPr>
                                      <a:rPr lang="en-US" altLang="zh-TW" sz="2800" i="1">
                                        <a:solidFill>
                                          <a:srgbClr val="0000FF"/>
                                        </a:solidFill>
                                        <a:latin typeface="Cambria Math" panose="02040503050406030204" pitchFamily="18" charset="0"/>
                                        <a:cs typeface="Times New Roman" panose="02020603050405020304" pitchFamily="18" charset="0"/>
                                      </a:rPr>
                                    </m:ctrlPr>
                                  </m:sSubSup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𝐷</m:t>
                                    </m:r>
                                  </m:sub>
                                  <m:sup>
                                    <m:r>
                                      <a:rPr lang="en-US" altLang="zh-TW" sz="2800" i="1">
                                        <a:solidFill>
                                          <a:srgbClr val="0000FF"/>
                                        </a:solidFill>
                                        <a:latin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𝑁</m:t>
                                    </m:r>
                                    <m:r>
                                      <a:rPr lang="en-US" altLang="zh-TW" sz="2800" i="1">
                                        <a:solidFill>
                                          <a:srgbClr val="0000FF"/>
                                        </a:solidFill>
                                        <a:latin typeface="Cambria Math" panose="02040503050406030204" pitchFamily="18" charset="0"/>
                                        <a:cs typeface="Times New Roman" panose="02020603050405020304" pitchFamily="18" charset="0"/>
                                      </a:rPr>
                                      <m:t>)</m:t>
                                    </m:r>
                                  </m:sup>
                                </m:sSubSup>
                              </m:e>
                            </m:mr>
                          </m:m>
                        </m:e>
                      </m:d>
                    </m:oMath>
                  </m:oMathPara>
                </a14:m>
                <a:endParaRPr lang="en-US" altLang="zh-TW" sz="2800" dirty="0">
                  <a:solidFill>
                    <a:srgbClr val="0000FF"/>
                  </a:solidFill>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Each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smtClean="0">
                            <a:latin typeface="Cambria Math" panose="02040503050406030204" pitchFamily="18" charset="0"/>
                            <a:cs typeface="Times New Roman" panose="02020603050405020304" pitchFamily="18" charset="0"/>
                          </a:rPr>
                          <m:t>𝒊</m:t>
                        </m:r>
                      </m:sub>
                    </m:sSub>
                  </m:oMath>
                </a14:m>
                <a:r>
                  <a:rPr lang="en-US" altLang="zh-TW" sz="2800" dirty="0">
                    <a:latin typeface="Times New Roman" panose="02020603050405020304" pitchFamily="18" charset="0"/>
                    <a:cs typeface="Times New Roman" panose="02020603050405020304" pitchFamily="18" charset="0"/>
                  </a:rPr>
                  <a:t> is labelled by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a:latin typeface="Cambria Math" panose="02040503050406030204" pitchFamily="18" charset="0"/>
                            <a:cs typeface="Times New Roman" panose="02020603050405020304" pitchFamily="18" charset="0"/>
                          </a:rPr>
                          <m:t>𝑖</m:t>
                        </m:r>
                      </m:sub>
                    </m:sSub>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 2, ⋯</m:t>
                    </m:r>
                    <m:r>
                      <m:rPr>
                        <m:sty m:val="p"/>
                      </m:rPr>
                      <a:rPr lang="en-US" altLang="zh-TW" sz="2800" b="0" i="0" smtClean="0">
                        <a:latin typeface="Cambria Math" panose="02040503050406030204" pitchFamily="18" charset="0"/>
                        <a:ea typeface="Cambria Math" panose="02040503050406030204" pitchFamily="18" charset="0"/>
                        <a:cs typeface="Times New Roman" panose="02020603050405020304" pitchFamily="18" charset="0"/>
                      </a:rPr>
                      <m:t>C</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b="1" i="1" smtClean="0">
                        <a:solidFill>
                          <a:prstClr val="black"/>
                        </a:solidFill>
                        <a:latin typeface="Cambria Math" panose="02040503050406030204" pitchFamily="18" charset="0"/>
                        <a:cs typeface="Times New Roman" panose="02020603050405020304" pitchFamily="18" charset="0"/>
                      </a:rPr>
                      <m:t>𝒕</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smtClean="0">
                            <a:solidFill>
                              <a:schemeClr val="tx1"/>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solidFill>
                                  <a:schemeClr val="tx1"/>
                                </a:solidFill>
                                <a:latin typeface="Cambria Math" panose="02040503050406030204" pitchFamily="18" charset="0"/>
                                <a:cs typeface="Times New Roman" panose="02020603050405020304" pitchFamily="18" charset="0"/>
                              </a:rPr>
                            </m:ctrlPr>
                          </m:mPr>
                          <m:m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𝑡</m:t>
                                  </m:r>
                                </m:e>
                                <m:sub>
                                  <m:r>
                                    <a:rPr lang="en-US" altLang="zh-TW" sz="2800" i="1">
                                      <a:solidFill>
                                        <a:srgbClr val="FF0000"/>
                                      </a:solidFill>
                                      <a:latin typeface="Cambria Math" panose="02040503050406030204" pitchFamily="18" charset="0"/>
                                      <a:cs typeface="Times New Roman" panose="02020603050405020304" pitchFamily="18" charset="0"/>
                                    </a:rPr>
                                    <m:t>1</m:t>
                                  </m:r>
                                </m:sub>
                              </m:sSub>
                            </m:e>
                          </m:mr>
                          <m:mr>
                            <m:e>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𝑡</m:t>
                                  </m:r>
                                </m:e>
                                <m:sub>
                                  <m:r>
                                    <a:rPr lang="en-US" altLang="zh-TW" sz="2800" i="1">
                                      <a:solidFill>
                                        <a:srgbClr val="0033CC"/>
                                      </a:solidFill>
                                      <a:latin typeface="Cambria Math" panose="02040503050406030204" pitchFamily="18" charset="0"/>
                                      <a:cs typeface="Times New Roman" panose="02020603050405020304" pitchFamily="18" charset="0"/>
                                    </a:rPr>
                                    <m:t>𝑁</m:t>
                                  </m:r>
                                </m:sub>
                              </m:sSub>
                            </m:e>
                          </m:mr>
                        </m:m>
                      </m:e>
                    </m:d>
                  </m:oMath>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Predict the class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𝑛𝑒𝑤</m:t>
                        </m:r>
                      </m:sub>
                    </m:sSub>
                  </m:oMath>
                </a14:m>
                <a:r>
                  <a:rPr lang="en-US" altLang="zh-TW" sz="2800" dirty="0">
                    <a:latin typeface="Times New Roman" panose="02020603050405020304" pitchFamily="18" charset="0"/>
                    <a:cs typeface="Times New Roman" panose="02020603050405020304" pitchFamily="18" charset="0"/>
                  </a:rPr>
                  <a:t> for an unseen new sample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smtClean="0">
                            <a:latin typeface="Cambria Math" panose="02040503050406030204" pitchFamily="18" charset="0"/>
                            <a:cs typeface="Times New Roman" panose="02020603050405020304" pitchFamily="18" charset="0"/>
                          </a:rPr>
                          <m:t>𝒏𝒆𝒘</m:t>
                        </m:r>
                      </m:sub>
                    </m:sSub>
                  </m:oMath>
                </a14:m>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based on </a:t>
                </a:r>
                <a14:m>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𝑿</m:t>
                    </m:r>
                  </m:oMath>
                </a14:m>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𝒕</m:t>
                    </m:r>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In classification the response variable is an integer rather than a real value.</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85135" y="691973"/>
                <a:ext cx="11750829" cy="5984139"/>
              </a:xfrm>
              <a:prstGeom prst="rect">
                <a:avLst/>
              </a:prstGeom>
              <a:blipFill>
                <a:blip r:embed="rId2"/>
                <a:stretch>
                  <a:fillRect l="-934" t="-1121" b="-19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7903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578406" y="96841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718788" y="54899"/>
                <a:ext cx="8506048" cy="9135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begChr m:val="["/>
                        <m:endChr m:val="]"/>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1"/>
                                  <m:mcJc m:val="center"/>
                                </m:mcPr>
                              </m:mc>
                            </m:mcs>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m:rPr>
                                  <m:brk m:alnAt="7"/>
                                </m:r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e>
                          </m:mr>
                          <m:m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0</m:t>
                              </m:r>
                            </m:e>
                          </m:mr>
                        </m:m>
                      </m:e>
                    </m:d>
                  </m:oMath>
                </a14:m>
                <a:r>
                  <a:rPr kumimoji="0" lang="en-US" altLang="zh-TW" sz="3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Sub>
                      <m:sSubPr>
                        <m:ctrlP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𝑿</m:t>
                        </m:r>
                      </m:e>
                      <m:sub>
                        <m:r>
                          <a:rPr kumimoji="0" lang="en-US" altLang="zh-TW" sz="32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𝒄</m:t>
                        </m:r>
                      </m:sub>
                    </m:sSub>
                    <m:r>
                      <a:rPr kumimoji="0" lang="en-US" altLang="zh-TW"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32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32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𝒕</m:t>
                        </m:r>
                      </m:e>
                      <m:sub>
                        <m:r>
                          <a:rPr kumimoji="0" lang="en-US" altLang="zh-TW" sz="32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𝒄</m:t>
                        </m:r>
                      </m:sub>
                    </m:sSub>
                    <m:r>
                      <a:rPr kumimoji="0" lang="en-US" altLang="zh-TW" sz="3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3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3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1718788" y="54899"/>
                <a:ext cx="8506048" cy="913520"/>
              </a:xfrm>
              <a:prstGeom prst="rect">
                <a:avLst/>
              </a:prstGeom>
              <a:blipFill>
                <a:blip r:embed="rId2"/>
                <a:stretch>
                  <a:fillRect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02019" y="1192250"/>
                <a:ext cx="762354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d>
                      <m:dPr>
                        <m:begChr m:val="|"/>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202019" y="1192250"/>
                <a:ext cx="7623544"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03951" y="1089529"/>
                <a:ext cx="3345788" cy="72866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um>
                        <m:den>
                          <m:nary>
                            <m:naryPr>
                              <m:chr m:val="∑"/>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sSup>
                                <m:sSup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m:rPr>
                                      <m:brk m:alnAt="23"/>
                                    </m:r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r>
                                <m:rPr>
                                  <m:brk m:alnAt="23"/>
                                </m:r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1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sup>
                                      <m:r>
                                        <a:rPr kumimoji="0" lang="en-US" altLang="zh-TW" sz="1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sup>
                                  </m:sSup>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sSup>
                                        <m:sSup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sub>
                                  </m:s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b>
                                  </m:sSub>
                                </m:e>
                              </m:d>
                            </m:e>
                          </m:nary>
                        </m:den>
                      </m:f>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8003951" y="1089529"/>
                <a:ext cx="3345788" cy="728661"/>
              </a:xfrm>
              <a:prstGeom prst="rect">
                <a:avLst/>
              </a:prstGeom>
              <a:blipFill>
                <a:blip r:embed="rId4"/>
                <a:stretch>
                  <a:fillRect/>
                </a:stretch>
              </a:blipFill>
            </p:spPr>
            <p:txBody>
              <a:bodyPr/>
              <a:lstStyle/>
              <a:p>
                <a:r>
                  <a:rPr lang="zh-TW" altLang="en-US">
                    <a:noFill/>
                  </a:rPr>
                  <a:t> </a:t>
                </a:r>
              </a:p>
            </p:txBody>
          </p:sp>
        </mc:Fallback>
      </mc:AlternateContent>
      <p:cxnSp>
        <p:nvCxnSpPr>
          <p:cNvPr id="8" name="Straight Connector 7"/>
          <p:cNvCxnSpPr/>
          <p:nvPr/>
        </p:nvCxnSpPr>
        <p:spPr>
          <a:xfrm>
            <a:off x="308344" y="1881939"/>
            <a:ext cx="11515061" cy="21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48586" y="1364487"/>
            <a:ext cx="14177" cy="3398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618089" y="1346764"/>
            <a:ext cx="14177" cy="3398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882292" y="1346766"/>
            <a:ext cx="14177" cy="3398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60866" y="2127912"/>
                <a:ext cx="46519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160866" y="2127912"/>
                <a:ext cx="465192"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43146" y="2950172"/>
                <a:ext cx="46519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143146" y="2950172"/>
                <a:ext cx="465192"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43143" y="3800771"/>
                <a:ext cx="46519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143143" y="3800771"/>
                <a:ext cx="465192" cy="523220"/>
              </a:xfrm>
              <a:prstGeom prst="rect">
                <a:avLst/>
              </a:prstGeom>
              <a:blipFill>
                <a:blip r:embed="rId7"/>
                <a:stretch>
                  <a:fillRect/>
                </a:stretch>
              </a:blipFill>
            </p:spPr>
            <p:txBody>
              <a:bodyPr/>
              <a:lstStyle/>
              <a:p>
                <a:r>
                  <a:rPr lang="zh-TW" altLang="en-US">
                    <a:noFill/>
                  </a:rPr>
                  <a:t> </a:t>
                </a:r>
              </a:p>
            </p:txBody>
          </p:sp>
        </mc:Fallback>
      </mc:AlternateContent>
      <p:sp>
        <p:nvSpPr>
          <p:cNvPr id="19" name="Rectangle 18"/>
          <p:cNvSpPr/>
          <p:nvPr/>
        </p:nvSpPr>
        <p:spPr>
          <a:xfrm>
            <a:off x="1896395" y="2069697"/>
            <a:ext cx="1584088" cy="224676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.0109    </a:t>
            </a: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.0042   </a:t>
            </a: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.0003</a:t>
            </a:r>
          </a:p>
        </p:txBody>
      </p:sp>
      <p:sp>
        <p:nvSpPr>
          <p:cNvPr id="20" name="Rectangle 19"/>
          <p:cNvSpPr/>
          <p:nvPr/>
        </p:nvSpPr>
        <p:spPr>
          <a:xfrm>
            <a:off x="5695606" y="2127912"/>
            <a:ext cx="1311249"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333</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333</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333</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Rectangle 20"/>
          <p:cNvSpPr/>
          <p:nvPr/>
        </p:nvSpPr>
        <p:spPr>
          <a:xfrm>
            <a:off x="9015707" y="2127913"/>
            <a:ext cx="1261884" cy="224676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0.707</a:t>
            </a:r>
            <a:r>
              <a:rPr kumimoji="0" lang="zh-TW" alt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endParaRPr kumimoji="0" lang="en-US" altLang="zh-TW"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0.2741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0.0187</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Rectangle 4"/>
          <p:cNvSpPr/>
          <p:nvPr/>
        </p:nvSpPr>
        <p:spPr>
          <a:xfrm>
            <a:off x="8645227" y="6168288"/>
            <a:ext cx="317817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bayesclass_x_ne</a:t>
            </a:r>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26023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9340" y="197070"/>
            <a:ext cx="9920177" cy="61863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a:t>
            </a:r>
            <a:r>
              <a:rPr kumimoji="0" lang="zh-TW" altLang="en-US" sz="1800" b="0" i="0" u="none" strike="noStrike" kern="1200" cap="none" spc="0" normalizeH="0" baseline="0" noProof="0" dirty="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bayesclass_x_new</a:t>
            </a:r>
            <a:r>
              <a:rPr kumimoji="0" lang="en-US" altLang="zh-TW" sz="1800" b="0" i="0" u="none" strike="noStrike" kern="1200" cap="none" spc="0" normalizeH="0" baseline="0" noProof="0" dirty="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zh-TW" altLang="en-US" sz="1800" b="0" i="0" u="none" strike="noStrike" kern="1200" cap="none" spc="0" normalizeH="0" baseline="0" noProof="0" dirty="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800" b="0" i="0" u="none" strike="noStrike" kern="1200" cap="none" spc="0" normalizeH="0" baseline="0" noProof="0" dirty="0" smtClean="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Repeat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without Naive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Find the means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mean(X(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Compute the predictive probabilities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Xv=2;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temp = [Xv(:)-</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-log(2*pi) - 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det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reshape(</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exp</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- 0.5*</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inv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)*temp')),size(Xv));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(:,:,2)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 sum(Probs,3</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srgbClr val="339933"/>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zh-TW" altLang="en-US" sz="1800" b="0" i="0" u="none" strike="noStrike" kern="1200" cap="none" spc="0" normalizeH="0" baseline="0" noProof="0" dirty="0" smtClean="0">
                <a:ln>
                  <a:noFill/>
                </a:ln>
                <a:solidFill>
                  <a:srgbClr val="339933"/>
                </a:solidFill>
                <a:effectLst/>
                <a:uLnTx/>
                <a:uFillTx/>
                <a:latin typeface="Courier New" panose="02070309020205020404" pitchFamily="49" charset="0"/>
                <a:ea typeface="新細明體" panose="02020500000000000000" pitchFamily="18" charset="-120"/>
                <a:cs typeface="+mn-cs"/>
              </a:rPr>
              <a:t>分子 與 分母</a:t>
            </a:r>
            <a:endParaRPr kumimoji="0" lang="en-US" altLang="zh-TW" sz="1800" b="0" i="0" u="none" strike="noStrike" kern="1200" cap="none" spc="0" normalizeH="0" baseline="0" noProof="0" dirty="0">
              <a:ln>
                <a:noFill/>
              </a:ln>
              <a:solidFill>
                <a:srgbClr val="339933"/>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Probs./</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repmat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(sum(Probs,3),[1,1,3])</a:t>
            </a:r>
          </a:p>
        </p:txBody>
      </p:sp>
    </p:spTree>
    <p:extLst>
      <p:ext uri="{BB962C8B-B14F-4D97-AF65-F5344CB8AC3E}">
        <p14:creationId xmlns:p14="http://schemas.microsoft.com/office/powerpoint/2010/main" val="714450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2998" y="2478394"/>
            <a:ext cx="889955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naive-Bayes assumption</a:t>
            </a:r>
          </a:p>
        </p:txBody>
      </p:sp>
    </p:spTree>
    <p:extLst>
      <p:ext uri="{BB962C8B-B14F-4D97-AF65-F5344CB8AC3E}">
        <p14:creationId xmlns:p14="http://schemas.microsoft.com/office/powerpoint/2010/main" val="379789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3574962" y="107198"/>
            <a:ext cx="554777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naive-Bayes assumption</a:t>
            </a:r>
          </a:p>
        </p:txBody>
      </p:sp>
      <mc:AlternateContent xmlns:mc="http://schemas.openxmlformats.org/markup-compatibility/2006" xmlns:a14="http://schemas.microsoft.com/office/drawing/2010/main">
        <mc:Choice Requires="a14">
          <p:sp>
            <p:nvSpPr>
              <p:cNvPr id="2" name="Rectangle 1"/>
              <p:cNvSpPr/>
              <p:nvPr/>
            </p:nvSpPr>
            <p:spPr>
              <a:xfrm>
                <a:off x="765544" y="691973"/>
                <a:ext cx="10846840" cy="614206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Fitting a 2-D Gaussian requires 5 parameter: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3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feasible for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30 training points in each class</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But fitting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D-dimensional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requires </a:t>
                </a:r>
                <a14:m>
                  <m:oMath xmlns:m="http://schemas.openxmlformats.org/officeDocument/2006/math">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−1)/2</m:t>
                    </m:r>
                  </m:oMath>
                </a14:m>
                <a:r>
                  <a:rPr kumimoji="0" lang="zh-TW"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10 dimensions,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30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points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are not sufficient to fit 65 parameters.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Naive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 assumption: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class-conditional distributions can be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factorized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into a product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univariate distributions.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𝒊</m:t>
                            </m:r>
                          </m:sub>
                        </m:sSub>
                      </m:e>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𝐷</m:t>
                        </m:r>
                      </m:sup>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𝑖</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𝑑</m:t>
                                </m:r>
                              </m:sub>
                            </m:sSub>
                          </m:e>
                          <m:e>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e>
                    </m:nary>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cannot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model any within-class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dependencies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10-dimensional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requires 20 parameters instead of 65</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5544" y="691973"/>
                <a:ext cx="10846840" cy="6142066"/>
              </a:xfrm>
              <a:prstGeom prst="rect">
                <a:avLst/>
              </a:prstGeom>
              <a:blipFill>
                <a:blip r:embed="rId2"/>
                <a:stretch>
                  <a:fillRect l="-1012" t="-1092" r="-1574" b="-18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93621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1431710" y="107198"/>
            <a:ext cx="967562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Maximum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Likelihood</a:t>
            </a:r>
            <a:r>
              <a:rPr kumimoji="0" lang="en-US" altLang="zh-TW" sz="3200" b="1"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example </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 three classes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63525" y="918448"/>
                <a:ext cx="5656521" cy="52515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Now we have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r>
                          <m:rPr>
                            <m:sty m:val="p"/>
                          </m:rPr>
                          <a:rPr kumimoji="0" lang="en-US" altLang="zh-TW" sz="2800" b="0"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up>
                            <m:r>
                              <a:rPr kumimoji="0" lang="en-US" altLang="zh-TW" sz="2800" b="0" i="1"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r>
                          <m:rPr>
                            <m:sty m:val="p"/>
                          </m:rPr>
                          <a:rPr kumimoji="0" lang="en-US" altLang="zh-TW" sz="2800" b="0" i="0" u="none" strike="noStrike" kern="1200" cap="none" spc="0" normalizeH="0" baseline="0" noProof="0">
                            <a:ln>
                              <a:noFill/>
                            </a:ln>
                            <a:solidFill>
                              <a:srgbClr val="0066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Cambria Math" panose="02040503050406030204" pitchFamily="18" charset="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up>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p>
                        </m:sSubSup>
                        <m:r>
                          <m:rPr>
                            <m:sty m:val="p"/>
                          </m:rPr>
                          <a:rPr kumimoji="0" lang="en-US" altLang="zh-TW" sz="2800" b="0" i="0"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d>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can compute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e>
                      </m:d>
                    </m:oMath>
                  </m:oMathPara>
                </a14:m>
                <a:endParaRPr kumimoji="0" lang="en-US" altLang="zh-TW" sz="2800" b="1"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6600"/>
                              </a:solidFill>
                              <a:effectLst/>
                              <a:uLnTx/>
                              <a:uFillTx/>
                              <a:latin typeface="Cambria Math" panose="02040503050406030204" pitchFamily="18" charset="0"/>
                              <a:cs typeface="Times New Roman" panose="02020603050405020304" pitchFamily="18" charset="0"/>
                            </a:rPr>
                            <m:t>2</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e>
                      </m:d>
                    </m:oMath>
                  </m:oMathPara>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3</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b>
                          </m:sSub>
                        </m:e>
                      </m:d>
                    </m:oMath>
                  </m:oMathPara>
                </a14:m>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e>
                          </m:d>
                        </m:e>
                      </m:nary>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oMath>
                  </m:oMathPara>
                </a14:m>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63525" y="918448"/>
                <a:ext cx="5656521" cy="5251502"/>
              </a:xfrm>
              <a:prstGeom prst="rect">
                <a:avLst/>
              </a:prstGeom>
              <a:blipFill>
                <a:blip r:embed="rId2"/>
                <a:stretch>
                  <a:fillRect l="-2155" t="-1278"/>
                </a:stretch>
              </a:blipFill>
            </p:spPr>
            <p:txBody>
              <a:bodyPr/>
              <a:lstStyle/>
              <a:p>
                <a:r>
                  <a:rPr lang="zh-TW" altLang="en-US">
                    <a:noFill/>
                  </a:rPr>
                  <a:t> </a:t>
                </a:r>
              </a:p>
            </p:txBody>
          </p:sp>
        </mc:Fallback>
      </mc:AlternateContent>
      <p:pic>
        <p:nvPicPr>
          <p:cNvPr id="6" name="Picture 5"/>
          <p:cNvPicPr>
            <a:picLocks noChangeAspect="1"/>
          </p:cNvPicPr>
          <p:nvPr/>
        </p:nvPicPr>
        <p:blipFill>
          <a:blip r:embed="rId3"/>
          <a:stretch>
            <a:fillRect/>
          </a:stretch>
        </p:blipFill>
        <p:spPr>
          <a:xfrm>
            <a:off x="6220046" y="691972"/>
            <a:ext cx="5971953" cy="6166027"/>
          </a:xfrm>
          <a:prstGeom prst="rect">
            <a:avLst/>
          </a:prstGeom>
        </p:spPr>
      </p:pic>
      <p:sp>
        <p:nvSpPr>
          <p:cNvPr id="7" name="Rectangle 6"/>
          <p:cNvSpPr/>
          <p:nvPr/>
        </p:nvSpPr>
        <p:spPr>
          <a:xfrm>
            <a:off x="9941443" y="5647296"/>
            <a:ext cx="153108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2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lotcc.m</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70334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503" y="825220"/>
            <a:ext cx="10356112" cy="50783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Fit class-conditional Gaussians for each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Using the Naive (independence)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Find the means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mean(X(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Plot the contours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meshgrid</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(-3:0.1:7,-6:0.1:6);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temp = [Xv(:)-</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-log(2*pi) - 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det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exp</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- 0.5*</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inv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contour(</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Xv,Yv,reshape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Probs,size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(Xv)));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p:txBody>
      </p:sp>
      <p:cxnSp>
        <p:nvCxnSpPr>
          <p:cNvPr id="6" name="Straight Arrow Connector 5"/>
          <p:cNvCxnSpPr/>
          <p:nvPr/>
        </p:nvCxnSpPr>
        <p:spPr>
          <a:xfrm flipH="1">
            <a:off x="6060559" y="4561367"/>
            <a:ext cx="2073348" cy="21266"/>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81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689339" y="63779"/>
            <a:ext cx="7160370" cy="584775"/>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Making prediction (</a:t>
            </a:r>
            <a:r>
              <a:rPr kumimoji="0" lang="en-US" altLang="zh-TW" sz="32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bayesclass_naive.m</a:t>
            </a: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317" y="691973"/>
            <a:ext cx="4000500" cy="4076700"/>
          </a:xfrm>
          <a:prstGeom prst="rect">
            <a:avLst/>
          </a:prstGeom>
        </p:spPr>
      </p:pic>
      <p:pic>
        <p:nvPicPr>
          <p:cNvPr id="3" name="Picture 2"/>
          <p:cNvPicPr>
            <a:picLocks noChangeAspect="1"/>
          </p:cNvPicPr>
          <p:nvPr/>
        </p:nvPicPr>
        <p:blipFill>
          <a:blip r:embed="rId3"/>
          <a:stretch>
            <a:fillRect/>
          </a:stretch>
        </p:blipFill>
        <p:spPr>
          <a:xfrm>
            <a:off x="4121221" y="701498"/>
            <a:ext cx="3981450" cy="4086225"/>
          </a:xfrm>
          <a:prstGeom prst="rect">
            <a:avLst/>
          </a:prstGeom>
        </p:spPr>
      </p:pic>
      <p:pic>
        <p:nvPicPr>
          <p:cNvPr id="10" name="Picture 9"/>
          <p:cNvPicPr>
            <a:picLocks noChangeAspect="1"/>
          </p:cNvPicPr>
          <p:nvPr/>
        </p:nvPicPr>
        <p:blipFill>
          <a:blip r:embed="rId4"/>
          <a:stretch>
            <a:fillRect/>
          </a:stretch>
        </p:blipFill>
        <p:spPr>
          <a:xfrm>
            <a:off x="8220075" y="691973"/>
            <a:ext cx="3971925" cy="40957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820338" y="5104479"/>
                <a:ext cx="108983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Although the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class-conditional distribution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𝒊</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3</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 3 is not particularly appropriate, the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classification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contours are still reasonable</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20338" y="5104479"/>
                <a:ext cx="10898372" cy="1384995"/>
              </a:xfrm>
              <a:prstGeom prst="rect">
                <a:avLst/>
              </a:prstGeom>
              <a:blipFill>
                <a:blip r:embed="rId5"/>
                <a:stretch>
                  <a:fillRect l="-1175" t="-4386" b="-109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4093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4548" y="0"/>
            <a:ext cx="11844670" cy="67403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 Compute the predictive probabilities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meshgrid</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(-3:0.1:7,-6:0.1:6);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temp = [Xv(:)-</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(c,1)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Yv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class_mean</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class_var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-log(2*pi) - log(</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det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 = reshape(</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exp</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const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- 0.5*</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diag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inv</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tempc</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)*temp')),size(Xv));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Probs./</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repmat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(sum(Probs,3),[1,1,3]);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28B22"/>
                </a:solidFill>
                <a:effectLst/>
                <a:uLnTx/>
                <a:uFillTx/>
                <a:latin typeface="Courier New" panose="02070309020205020404" pitchFamily="49" charset="0"/>
                <a:ea typeface="新細明體" panose="02020500000000000000" pitchFamily="18" charset="-120"/>
                <a:cs typeface="+mn-cs"/>
              </a:rPr>
              <a:t>Plot the predictive </a:t>
            </a:r>
            <a:r>
              <a:rPr kumimoji="0" lang="en-US" altLang="zh-TW" sz="1800" b="0" i="0" u="none" strike="noStrike" kern="1200" cap="none" spc="0" normalizeH="0" baseline="0" noProof="0" dirty="0" smtClean="0">
                <a:ln>
                  <a:noFill/>
                </a:ln>
                <a:solidFill>
                  <a:srgbClr val="228B22"/>
                </a:solidFill>
                <a:effectLst/>
                <a:uLnTx/>
                <a:uFillTx/>
                <a:latin typeface="Courier New" panose="02070309020205020404" pitchFamily="49" charset="0"/>
                <a:ea typeface="新細明體" panose="02020500000000000000" pitchFamily="18" charset="-120"/>
                <a:cs typeface="+mn-cs"/>
              </a:rPr>
              <a:t>contours</a:t>
            </a:r>
            <a:endPar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subplot(1,3,i</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endPar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for</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 = 1:length(cl)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pos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find(t==cl(c));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plot(X(pos,1),X(pos,2),col{c},</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'markersize'</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,10,</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'linewidth'</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,2</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smtClean="0">
                <a:ln>
                  <a:noFill/>
                </a:ln>
                <a:solidFill>
                  <a:srgbClr val="A020F0"/>
                </a:solidFill>
                <a:effectLst/>
                <a:uLnTx/>
                <a:uFillTx/>
                <a:latin typeface="Courier New" panose="02070309020205020404" pitchFamily="49" charset="0"/>
                <a:ea typeface="新細明體" panose="02020500000000000000" pitchFamily="18" charset="-120"/>
                <a:cs typeface="+mn-cs"/>
              </a:rPr>
              <a:t>'markerfacecolor</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,fcol{c});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hold </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rPr>
              <a: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([-3 7</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smtClean="0">
                <a:ln>
                  <a:noFill/>
                </a:ln>
                <a:solidFill>
                  <a:srgbClr val="000000"/>
                </a:solidFill>
                <a:effectLst/>
                <a:uLnTx/>
                <a:uFillTx/>
                <a:latin typeface="Courier New" panose="02070309020205020404" pitchFamily="49" charset="0"/>
                <a:ea typeface="新細明體" panose="02020500000000000000" pitchFamily="18" charset="-120"/>
                <a:cs typeface="+mn-cs"/>
              </a:rPr>
              <a:t>ylim</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([-6 6</a:t>
            </a:r>
            <a:r>
              <a:rPr kumimoji="0" lang="en-US" altLang="zh-TW"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zh-TW" altLang="en-US" sz="1800" b="0" i="0" u="none" strike="noStrike" kern="1200" cap="none" spc="0" normalizeH="0" baseline="0" noProof="0" dirty="0" smtClean="0">
                <a:ln>
                  <a:noFill/>
                </a:ln>
                <a:solidFill>
                  <a:srgbClr val="000000"/>
                </a:solidFill>
                <a:effectLst/>
                <a:uLnTx/>
                <a:uFillTx/>
                <a:latin typeface="Courier New" panose="02070309020205020404" pitchFamily="49" charset="0"/>
                <a:ea typeface="新細明體" panose="02020500000000000000" pitchFamily="18" charset="-120"/>
                <a:cs typeface="+mn-cs"/>
              </a:rPr>
              <a:t>    </a:t>
            </a:r>
            <a:endParaRPr kumimoji="0" lang="zh-TW"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contour(</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Xv,Yv,Probs</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sprintf</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a:ln>
                  <a:noFill/>
                </a:ln>
                <a:solidFill>
                  <a:srgbClr val="A020F0"/>
                </a:solidFill>
                <a:effectLst/>
                <a:uLnTx/>
                <a:uFillTx/>
                <a:latin typeface="Courier New" panose="02070309020205020404" pitchFamily="49" charset="0"/>
                <a:ea typeface="新細明體" panose="02020500000000000000" pitchFamily="18" charset="-120"/>
                <a:cs typeface="+mn-cs"/>
              </a:rPr>
              <a:t>'Probability contours for class %g'</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title(</a:t>
            </a:r>
            <a:r>
              <a:rPr kumimoji="0" lang="en-US" altLang="zh-TW" sz="1800" b="0"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ti</a:t>
            </a:r>
            <a:r>
              <a:rPr kumimoji="0" lang="en-US" altLang="zh-TW" sz="18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0000FF"/>
                </a:solidFill>
                <a:effectLst/>
                <a:uLnTx/>
                <a:uFillTx/>
                <a:latin typeface="Courier New" panose="02070309020205020404" pitchFamily="49" charset="0"/>
                <a:ea typeface="新細明體" panose="02020500000000000000" pitchFamily="18" charset="-120"/>
                <a:cs typeface="+mn-cs"/>
              </a:rPr>
              <a:t>end</a:t>
            </a:r>
            <a:endParaRPr kumimoji="0" lang="en-US" altLang="zh-TW" sz="1800" b="0" i="0" u="none" strike="noStrike" kern="1200" cap="none" spc="0" normalizeH="0" baseline="0" noProof="0" dirty="0">
              <a:ln>
                <a:noFill/>
              </a:ln>
              <a:solidFill>
                <a:srgbClr val="0000FF"/>
              </a:solidFill>
              <a:effectLst/>
              <a:uLnTx/>
              <a:uFillTx/>
              <a:latin typeface="Courier New" panose="02070309020205020404" pitchFamily="49" charset="0"/>
              <a:ea typeface="新細明體" panose="02020500000000000000" pitchFamily="18" charset="-120"/>
              <a:cs typeface="+mn-cs"/>
            </a:endParaRPr>
          </a:p>
        </p:txBody>
      </p:sp>
      <p:cxnSp>
        <p:nvCxnSpPr>
          <p:cNvPr id="5" name="Straight Arrow Connector 4"/>
          <p:cNvCxnSpPr/>
          <p:nvPr/>
        </p:nvCxnSpPr>
        <p:spPr>
          <a:xfrm flipH="1">
            <a:off x="6060559" y="1499179"/>
            <a:ext cx="2073348" cy="21266"/>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70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646043" y="627448"/>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595423" y="627448"/>
                <a:ext cx="11153554" cy="5356531"/>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assume the class-conditional distribution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𝒊</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sub>
                        </m:sSub>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a multivariate Gaussian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oMath>
                </a14:m>
                <a:endPar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𝑐</m:t>
                        </m:r>
                      </m:sub>
                    </m:s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e>
                    </m:nary>
                  </m:oMath>
                </a14:m>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14:m>
                  <m:oMath xmlns:m="http://schemas.openxmlformats.org/officeDocument/2006/math">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acc>
                      </m:e>
                      <m:sub>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f>
                      <m:f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num>
                      <m:den>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den>
                    </m:f>
                    <m:nary>
                      <m:nary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𝑘</m:t>
                        </m:r>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=1</m:t>
                        </m:r>
                      </m:sub>
                      <m:sup>
                        <m: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𝑁</m:t>
                        </m:r>
                      </m:sup>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nary>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𝑐</m:t>
                        </m:r>
                      </m:sub>
                    </m:sSub>
                    <m:r>
                      <a:rPr kumimoji="0" lang="en-US" altLang="zh-TW" sz="2400" b="0" i="0"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p>
                      <m:sSup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p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𝒌</m:t>
                            </m:r>
                          </m:sub>
                        </m:s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acc>
                              <m:accPr>
                                <m:chr m:val="̂"/>
                                <m:ctrlPr>
                                  <a:rPr kumimoji="0" lang="en-US" altLang="zh-TW" sz="2400" b="0"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accPr>
                              <m:e>
                                <m:r>
                                  <a:rPr kumimoji="0" lang="zh-TW" altLang="en-US"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𝝁</m:t>
                                </m:r>
                              </m:e>
                            </m:acc>
                          </m:e>
                          <m:sub>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𝑐</m:t>
                            </m:r>
                          </m:sub>
                        </m:s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m:t>
                        </m:r>
                      </m:e>
                      <m:sup>
                        <m:r>
                          <m:rPr>
                            <m:sty m:val="p"/>
                          </m:rPr>
                          <a:rPr kumimoji="0" lang="en-US" altLang="zh-TW" sz="2400" b="0" i="0"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T</m:t>
                        </m:r>
                      </m:sup>
                    </m:sSup>
                  </m:oMath>
                </a14:m>
                <a:r>
                  <a:rPr kumimoji="0"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are the empirical mean and covariance computed from maximizing likelihood function.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We make prediction using Bayes’ rule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e>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num>
                            <m:den>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den>
                          </m:f>
                        </m:num>
                        <m:den>
                          <m:nary>
                            <m:naryPr>
                              <m:chr m:val="∑"/>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sSup>
                                <m:sSup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m:rPr>
                                      <m:brk m:alnAt="23"/>
                                    </m:r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e>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p>
                              </m:sSup>
                              <m:r>
                                <m:rPr>
                                  <m:brk m:alnAt="23"/>
                                </m:r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4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l-GR" altLang="zh-TW"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b>
                                  </m:s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b>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r>
                                        <a:rPr kumimoji="0" lang="en-US" altLang="zh-TW" sz="2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b>
                                  </m:sSub>
                                </m:e>
                              </m:d>
                              <m:f>
                                <m:f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ub>
                                  </m:sSub>
                                </m:num>
                                <m:den>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𝑵</m:t>
                                      </m:r>
                                    </m:e>
                                    <m:sub>
                                      <m:r>
                                        <a:rPr kumimoji="0" lang="en-US" altLang="zh-TW" sz="24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𝟑</m:t>
                                      </m:r>
                                    </m:sub>
                                  </m:sSub>
                                </m:den>
                              </m:f>
                            </m:e>
                          </m:nary>
                        </m:den>
                      </m:f>
                    </m:oMath>
                  </m:oMathPara>
                </a14:m>
                <a:endParaRPr kumimoji="0" lang="en-US" altLang="zh-TW"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Use Naïve assumption to reduce the number of estimated parameters</a:t>
                </a:r>
              </a:p>
            </p:txBody>
          </p:sp>
        </mc:Choice>
        <mc:Fallback xmlns="">
          <p:sp>
            <p:nvSpPr>
              <p:cNvPr id="7" name="Rectangle 6"/>
              <p:cNvSpPr>
                <a:spLocks noRot="1" noChangeAspect="1" noMove="1" noResize="1" noEditPoints="1" noAdjustHandles="1" noChangeArrowheads="1" noChangeShapeType="1" noTextEdit="1"/>
              </p:cNvSpPr>
              <p:nvPr/>
            </p:nvSpPr>
            <p:spPr>
              <a:xfrm>
                <a:off x="595423" y="627448"/>
                <a:ext cx="11153554" cy="5356531"/>
              </a:xfrm>
              <a:prstGeom prst="rect">
                <a:avLst/>
              </a:prstGeom>
              <a:blipFill>
                <a:blip r:embed="rId2"/>
                <a:stretch>
                  <a:fillRect l="-984" t="-1251" b="-2275"/>
                </a:stretch>
              </a:blipFill>
            </p:spPr>
            <p:txBody>
              <a:bodyPr/>
              <a:lstStyle/>
              <a:p>
                <a:r>
                  <a:rPr lang="zh-TW" altLang="en-US">
                    <a:noFill/>
                  </a:rPr>
                  <a:t> </a:t>
                </a:r>
              </a:p>
            </p:txBody>
          </p:sp>
        </mc:Fallback>
      </mc:AlternateContent>
      <p:sp>
        <p:nvSpPr>
          <p:cNvPr id="5" name="Rectangle 4"/>
          <p:cNvSpPr/>
          <p:nvPr/>
        </p:nvSpPr>
        <p:spPr>
          <a:xfrm>
            <a:off x="4714768" y="42673"/>
            <a:ext cx="191590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Summary</a:t>
            </a:r>
            <a:endPar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884366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646043" y="627448"/>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691118" y="871996"/>
                <a:ext cx="11153554"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𝒊</m:t>
                            </m:r>
                          </m:sub>
                        </m:sSub>
                      </m:e>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sub>
                        </m:sSub>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are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densities, </a:t>
                </a: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1. </a:t>
                </a:r>
                <a:r>
                  <a:rPr kumimoji="0" lang="en-US" altLang="zh-TW" sz="2800" b="0" i="0" u="none" strike="noStrike" kern="1200" cap="none" spc="0" normalizeH="0" baseline="0" noProof="0" dirty="0">
                    <a:ln>
                      <a:noFill/>
                    </a:ln>
                    <a:solidFill>
                      <a:srgbClr val="C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2800" b="0" i="0" u="none" strike="noStrike" kern="1200" cap="none" spc="0" normalizeH="0" baseline="0" noProof="0" dirty="0" smtClean="0">
                    <a:ln>
                      <a:noFill/>
                    </a:ln>
                    <a:solidFill>
                      <a:srgbClr val="C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same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e>
                      <m:sub>
                        <m:r>
                          <a:rPr kumimoji="0" lang="en-US" altLang="zh-TW"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sub>
                    </m:sSub>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each class,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this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leads to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linear discriminant analysis</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2800" b="0" i="0" u="none" strike="noStrike" kern="1200" cap="none" spc="0" normalizeH="0" baseline="0" noProof="0" dirty="0" smtClean="0">
                    <a:ln>
                      <a:noFill/>
                    </a:ln>
                    <a:solidFill>
                      <a:srgbClr val="C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different</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e>
                      <m:sub>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sub>
                    </m:sSub>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each class, we get </a:t>
                </a:r>
                <a:r>
                  <a:rPr kumimoji="0" lang="en-US" altLang="zh-TW" sz="2800" b="0" i="0" u="none" strike="noStrike" kern="1200" cap="none" spc="0" normalizeH="0" baseline="0" noProof="0" dirty="0">
                    <a:ln>
                      <a:noFill/>
                    </a:ln>
                    <a:solidFill>
                      <a:srgbClr val="FF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quadratic discriminant analysis</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e>
                      <m:sub>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𝑐</m:t>
                        </m:r>
                      </m:sub>
                    </m:sSub>
                    <m:r>
                      <a:rPr kumimoji="0" lang="en-US" altLang="zh-TW" sz="2800" b="0" i="0" u="none" strike="noStrike" kern="1200" cap="none" spc="0" normalizeH="0" baseline="0" noProof="0">
                        <a:ln>
                          <a:noFill/>
                        </a:ln>
                        <a:solidFill>
                          <a:prstClr val="black"/>
                        </a:solidFill>
                        <a:effectLst/>
                        <a:uLnTx/>
                        <a:uFillTx/>
                        <a:latin typeface="Cambria Math"/>
                        <a:cs typeface="+mn-cs"/>
                      </a:rPr>
                      <m:t> </m:t>
                    </m:r>
                  </m:oMath>
                </a14:m>
                <a:r>
                  <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are </a:t>
                </a:r>
                <a:r>
                  <a:rPr kumimoji="0" lang="en-US" altLang="zh-TW" sz="2800" b="0" i="0" u="none" strike="noStrike" kern="1200" cap="none" spc="0" normalizeH="0" baseline="0" noProof="0" dirty="0" smtClean="0">
                    <a:ln>
                      <a:noFill/>
                    </a:ln>
                    <a:solidFill>
                      <a:srgbClr val="C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diagonal,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i.e., conditional independence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each class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get </a:t>
                </a:r>
                <a:r>
                  <a:rPr kumimoji="0" lang="en-US" altLang="zh-TW" sz="2800" b="0" i="0" u="none" strike="noStrike" kern="1200" cap="none" spc="0" normalizeH="0" baseline="0" noProof="0" dirty="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naïve Bayes</a:t>
                </a:r>
                <a:r>
                  <a:rPr kumimoji="0" lang="en-US" altLang="zh-TW" sz="2800" b="0" i="0" u="none" strike="noStrike" kern="1200" cap="none" spc="0" normalizeH="0" baseline="0" noProof="0" dirty="0" smtClean="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2800" b="0" i="0" u="none" strike="noStrike" kern="1200" cap="none" spc="0" normalizeH="0" baseline="0" noProof="0" dirty="0">
                  <a:ln>
                    <a:noFill/>
                  </a:ln>
                  <a:solidFill>
                    <a:srgbClr val="0066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91118" y="871996"/>
                <a:ext cx="11153554" cy="3539430"/>
              </a:xfrm>
              <a:prstGeom prst="rect">
                <a:avLst/>
              </a:prstGeom>
              <a:blipFill>
                <a:blip r:embed="rId2"/>
                <a:stretch>
                  <a:fillRect l="-1093" t="-1721" r="-1803" b="-3787"/>
                </a:stretch>
              </a:blipFill>
            </p:spPr>
            <p:txBody>
              <a:bodyPr/>
              <a:lstStyle/>
              <a:p>
                <a:r>
                  <a:rPr lang="zh-TW" altLang="en-US">
                    <a:noFill/>
                  </a:rPr>
                  <a:t> </a:t>
                </a:r>
              </a:p>
            </p:txBody>
          </p:sp>
        </mc:Fallback>
      </mc:AlternateContent>
      <p:sp>
        <p:nvSpPr>
          <p:cNvPr id="5" name="Rectangle 4"/>
          <p:cNvSpPr/>
          <p:nvPr/>
        </p:nvSpPr>
        <p:spPr>
          <a:xfrm>
            <a:off x="3066721" y="42673"/>
            <a:ext cx="572445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Remark: Discriminant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Analysis</a:t>
            </a:r>
          </a:p>
        </p:txBody>
      </p:sp>
    </p:spTree>
    <p:extLst>
      <p:ext uri="{BB962C8B-B14F-4D97-AF65-F5344CB8AC3E}">
        <p14:creationId xmlns:p14="http://schemas.microsoft.com/office/powerpoint/2010/main" val="3863716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69183" y="107198"/>
            <a:ext cx="4441216"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Probabilistic Classifiers</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22788" y="937779"/>
                <a:ext cx="11523406" cy="4753417"/>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output is the probability of a new object belonging to a particular class:</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𝑇</m:t>
                          </m:r>
                        </m:e>
                        <m:sub>
                          <m:r>
                            <a:rPr lang="en-US" altLang="zh-TW" sz="2800" i="1">
                              <a:latin typeface="Cambria Math" panose="02040503050406030204" pitchFamily="18" charset="0"/>
                              <a:cs typeface="Times New Roman" panose="02020603050405020304" pitchFamily="18" charset="0"/>
                            </a:rPr>
                            <m:t>𝑛𝑒𝑤</m:t>
                          </m:r>
                        </m:sub>
                      </m:sSub>
                      <m:r>
                        <a:rPr lang="en-US" altLang="zh-TW" sz="2800" i="1">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𝑐</m:t>
                      </m:r>
                      <m:sSub>
                        <m:sSubPr>
                          <m:ctrlPr>
                            <a:rPr lang="en-US" altLang="zh-TW" sz="2800" b="1" i="1" smtClean="0">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m:t>
                          </m:r>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b="1" i="1">
                              <a:solidFill>
                                <a:schemeClr val="tx1"/>
                              </a:solidFill>
                              <a:latin typeface="Cambria Math" panose="02040503050406030204" pitchFamily="18" charset="0"/>
                              <a:cs typeface="Times New Roman" panose="02020603050405020304" pitchFamily="18" charset="0"/>
                            </a:rPr>
                            <m:t>𝒏𝒆𝒘</m:t>
                          </m:r>
                        </m:sub>
                      </m:sSub>
                      <m:r>
                        <a:rPr lang="en-US" altLang="zh-TW" sz="2800" b="1" i="1">
                          <a:solidFill>
                            <a:schemeClr val="tx1"/>
                          </a:solidFill>
                          <a:latin typeface="Cambria Math" panose="02040503050406030204" pitchFamily="18" charset="0"/>
                          <a:cs typeface="Times New Roman" panose="02020603050405020304" pitchFamily="18" charset="0"/>
                        </a:rPr>
                        <m:t>,</m:t>
                      </m:r>
                      <m:r>
                        <a:rPr lang="en-US" altLang="zh-TW" sz="2800" b="1" i="1" smtClean="0">
                          <a:solidFill>
                            <a:schemeClr val="tx1"/>
                          </a:solidFill>
                          <a:latin typeface="Cambria Math" panose="02040503050406030204" pitchFamily="18" charset="0"/>
                          <a:cs typeface="Times New Roman" panose="02020603050405020304" pitchFamily="18" charset="0"/>
                        </a:rPr>
                        <m:t>𝑿</m:t>
                      </m:r>
                      <m:r>
                        <a:rPr lang="en-US" altLang="zh-TW" sz="2800" b="1" i="1">
                          <a:solidFill>
                            <a:schemeClr val="tx1"/>
                          </a:solidFill>
                          <a:latin typeface="Cambria Math" panose="02040503050406030204" pitchFamily="18" charset="0"/>
                          <a:cs typeface="Times New Roman" panose="02020603050405020304" pitchFamily="18" charset="0"/>
                        </a:rPr>
                        <m:t>,</m:t>
                      </m:r>
                      <m:r>
                        <a:rPr lang="en-US" altLang="zh-TW" sz="2800" b="1" i="1" smtClean="0">
                          <a:solidFill>
                            <a:schemeClr val="tx1"/>
                          </a:solidFill>
                          <a:latin typeface="Cambria Math" panose="02040503050406030204" pitchFamily="18" charset="0"/>
                          <a:cs typeface="Times New Roman" panose="02020603050405020304" pitchFamily="18" charset="0"/>
                        </a:rPr>
                        <m:t>𝒕</m:t>
                      </m:r>
                      <m:r>
                        <a:rPr lang="en-US" altLang="zh-TW" sz="2800" i="1">
                          <a:latin typeface="Cambria Math" panose="02040503050406030204" pitchFamily="18" charset="0"/>
                          <a:cs typeface="Times New Roman" panose="02020603050405020304" pitchFamily="18" charset="0"/>
                        </a:rPr>
                        <m:t>)</m:t>
                      </m:r>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 a probability it must satisfy:</a:t>
                </a:r>
              </a:p>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𝑇</m:t>
                          </m:r>
                        </m:e>
                        <m:sub>
                          <m:r>
                            <a:rPr lang="en-US" altLang="zh-TW" sz="2800" i="1">
                              <a:latin typeface="Cambria Math" panose="02040503050406030204" pitchFamily="18" charset="0"/>
                              <a:cs typeface="Times New Roman" panose="02020603050405020304" pitchFamily="18" charset="0"/>
                            </a:rPr>
                            <m:t>𝑛𝑒𝑤</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𝑐</m:t>
                      </m:r>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𝒏𝒆𝒘</m:t>
                          </m:r>
                        </m:sub>
                      </m:sSub>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r>
                        <a:rPr lang="en-US" altLang="zh-TW" sz="2800" i="1">
                          <a:latin typeface="Cambria Math" panose="02040503050406030204" pitchFamily="18" charset="0"/>
                          <a:cs typeface="Times New Roman" panose="02020603050405020304" pitchFamily="18" charset="0"/>
                        </a:rPr>
                        <m:t>)</m:t>
                      </m:r>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𝑐</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𝐶</m:t>
                          </m:r>
                        </m:sup>
                        <m:e>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𝑇</m:t>
                              </m:r>
                            </m:e>
                            <m:sub>
                              <m:r>
                                <a:rPr lang="en-US" altLang="zh-TW" sz="2800" i="1">
                                  <a:latin typeface="Cambria Math" panose="02040503050406030204" pitchFamily="18" charset="0"/>
                                  <a:cs typeface="Times New Roman" panose="02020603050405020304" pitchFamily="18" charset="0"/>
                                </a:rPr>
                                <m:t>𝑛𝑒𝑤</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𝑐</m:t>
                          </m:r>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𝒏𝒆𝒘</m:t>
                              </m:r>
                            </m:sub>
                          </m:sSub>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r>
                            <a:rPr lang="en-US" altLang="zh-TW" sz="2800" i="1">
                              <a:latin typeface="Cambria Math" panose="02040503050406030204" pitchFamily="18" charset="0"/>
                              <a:cs typeface="Times New Roman" panose="02020603050405020304" pitchFamily="18" charset="0"/>
                            </a:rPr>
                            <m:t>)</m:t>
                          </m:r>
                          <m:r>
                            <m:rPr>
                              <m:nor/>
                            </m:rPr>
                            <a:rPr lang="en-US" altLang="zh-TW" sz="2800" b="0" i="0" smtClean="0">
                              <a:latin typeface="Cambria Math" panose="02040503050406030204" pitchFamily="18" charset="0"/>
                              <a:cs typeface="Times New Roman" panose="02020603050405020304" pitchFamily="18" charset="0"/>
                            </a:rPr>
                            <m:t>=1</m:t>
                          </m:r>
                          <m:r>
                            <m:rPr>
                              <m:nor/>
                            </m:rPr>
                            <a:rPr lang="en-US" altLang="zh-TW" sz="2800" dirty="0">
                              <a:latin typeface="Times New Roman" panose="02020603050405020304" pitchFamily="18" charset="0"/>
                              <a:cs typeface="Times New Roman" panose="02020603050405020304" pitchFamily="18" charset="0"/>
                            </a:rPr>
                            <m:t> </m:t>
                          </m:r>
                        </m:e>
                      </m:nary>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In many applications, the probability is useful, as it provides a level of </a:t>
                </a:r>
                <a:r>
                  <a:rPr lang="en-US" altLang="zh-TW" sz="2800" dirty="0">
                    <a:solidFill>
                      <a:srgbClr val="FF0000"/>
                    </a:solidFill>
                    <a:latin typeface="Times New Roman" panose="02020603050405020304" pitchFamily="18" charset="0"/>
                    <a:cs typeface="Times New Roman" panose="02020603050405020304" pitchFamily="18" charset="0"/>
                  </a:rPr>
                  <a:t>confidence</a:t>
                </a:r>
                <a:r>
                  <a:rPr lang="en-US" altLang="zh-TW" sz="2800" dirty="0">
                    <a:latin typeface="Times New Roman" panose="02020603050405020304" pitchFamily="18" charset="0"/>
                    <a:cs typeface="Times New Roman" panose="02020603050405020304" pitchFamily="18" charset="0"/>
                  </a:rPr>
                  <a:t> in the output</a:t>
                </a:r>
              </a:p>
            </p:txBody>
          </p:sp>
        </mc:Choice>
        <mc:Fallback xmlns="">
          <p:sp>
            <p:nvSpPr>
              <p:cNvPr id="6" name="Rectangle 5"/>
              <p:cNvSpPr>
                <a:spLocks noRot="1" noChangeAspect="1" noMove="1" noResize="1" noEditPoints="1" noAdjustHandles="1" noChangeArrowheads="1" noChangeShapeType="1" noTextEdit="1"/>
              </p:cNvSpPr>
              <p:nvPr/>
            </p:nvSpPr>
            <p:spPr>
              <a:xfrm>
                <a:off x="422788" y="937779"/>
                <a:ext cx="11523406" cy="4753417"/>
              </a:xfrm>
              <a:prstGeom prst="rect">
                <a:avLst/>
              </a:prstGeom>
              <a:blipFill>
                <a:blip r:embed="rId2"/>
                <a:stretch>
                  <a:fillRect l="-952" t="-1410" b="-26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66973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4"/>
          <p:cNvSpPr txBox="1">
            <a:spLocks noChangeArrowheads="1"/>
          </p:cNvSpPr>
          <p:nvPr/>
        </p:nvSpPr>
        <p:spPr bwMode="auto">
          <a:xfrm>
            <a:off x="1056590" y="2723363"/>
            <a:ext cx="1009795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sz="5400" b="1" dirty="0">
                <a:latin typeface="Times New Roman" panose="02020603050405020304" pitchFamily="18" charset="0"/>
                <a:cs typeface="Times New Roman" panose="02020603050405020304" pitchFamily="18" charset="0"/>
              </a:rPr>
              <a:t>Naïve </a:t>
            </a:r>
            <a:r>
              <a:rPr lang="en-US" altLang="zh-TW" sz="5400" b="1" dirty="0" smtClean="0">
                <a:latin typeface="Times New Roman" panose="02020603050405020304" pitchFamily="18" charset="0"/>
                <a:cs typeface="Times New Roman" panose="02020603050405020304" pitchFamily="18" charset="0"/>
              </a:rPr>
              <a:t>Bayes for text classification</a:t>
            </a:r>
            <a:endParaRPr lang="en-US" altLang="zh-TW" sz="5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2276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621704" y="772846"/>
                <a:ext cx="10912497" cy="5447645"/>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Example: classify text into spam/not-spam (yes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smtClean="0">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1</m:t>
                        </m:r>
                      </m:sub>
                    </m:sSub>
                  </m:oMath>
                </a14:m>
                <a:r>
                  <a:rPr lang="en-US" altLang="zh-TW" sz="2800" dirty="0">
                    <a:latin typeface="Times New Roman" panose="02020603050405020304" pitchFamily="18" charset="0"/>
                    <a:cs typeface="Times New Roman" panose="02020603050405020304" pitchFamily="18" charset="0"/>
                  </a:rPr>
                  <a:t>; no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smtClean="0">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2</m:t>
                        </m:r>
                      </m:sub>
                    </m:sSub>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Use bag-of-words features, get binary vector </a:t>
                </a:r>
                <a:r>
                  <a:rPr lang="en-US" altLang="zh-TW" sz="2800" b="1" i="1" dirty="0">
                    <a:latin typeface="Times New Roman" panose="02020603050405020304" pitchFamily="18" charset="0"/>
                    <a:cs typeface="Times New Roman" panose="02020603050405020304" pitchFamily="18" charset="0"/>
                  </a:rPr>
                  <a:t>x</a:t>
                </a:r>
                <a:r>
                  <a:rPr lang="en-US" altLang="zh-TW" sz="2800" dirty="0">
                    <a:latin typeface="Times New Roman" panose="02020603050405020304" pitchFamily="18" charset="0"/>
                    <a:cs typeface="Times New Roman" panose="02020603050405020304" pitchFamily="18" charset="0"/>
                  </a:rPr>
                  <a:t> for each email</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Example:</a:t>
                </a:r>
                <a:endParaRPr lang="en-US" altLang="zh-TW" sz="2400" dirty="0">
                  <a:solidFill>
                    <a:srgbClr val="0000FF"/>
                  </a:solidFill>
                </a:endParaRPr>
              </a:p>
              <a:p>
                <a:pPr lvl="1"/>
                <a:r>
                  <a:rPr lang="en-US" altLang="zh-TW" sz="2000" dirty="0">
                    <a:solidFill>
                      <a:srgbClr val="0000FF"/>
                    </a:solidFill>
                  </a:rPr>
                  <a:t>It was the best of times,</a:t>
                </a:r>
                <a:br>
                  <a:rPr lang="en-US" altLang="zh-TW" sz="2000" dirty="0">
                    <a:solidFill>
                      <a:srgbClr val="0000FF"/>
                    </a:solidFill>
                  </a:rPr>
                </a:br>
                <a:r>
                  <a:rPr lang="en-US" altLang="zh-TW" sz="2000" dirty="0">
                    <a:solidFill>
                      <a:srgbClr val="0000FF"/>
                    </a:solidFill>
                  </a:rPr>
                  <a:t>it was the worst of times,</a:t>
                </a:r>
                <a:br>
                  <a:rPr lang="en-US" altLang="zh-TW" sz="2000" dirty="0">
                    <a:solidFill>
                      <a:srgbClr val="0000FF"/>
                    </a:solidFill>
                  </a:rPr>
                </a:br>
                <a:r>
                  <a:rPr lang="en-US" altLang="zh-TW" sz="2000" dirty="0">
                    <a:solidFill>
                      <a:srgbClr val="0000FF"/>
                    </a:solidFill>
                  </a:rPr>
                  <a:t>it was the age of wisdom,</a:t>
                </a:r>
                <a:br>
                  <a:rPr lang="en-US" altLang="zh-TW" sz="2000" dirty="0">
                    <a:solidFill>
                      <a:srgbClr val="0000FF"/>
                    </a:solidFill>
                  </a:rPr>
                </a:br>
                <a:r>
                  <a:rPr lang="en-US" altLang="zh-TW" sz="2000" dirty="0">
                    <a:solidFill>
                      <a:srgbClr val="0000FF"/>
                    </a:solidFill>
                  </a:rPr>
                  <a:t>it was the age of foolishness</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Now we can make a list of all of the words in our model vocabulary</a:t>
                </a:r>
              </a:p>
              <a:p>
                <a:pPr lvl="1"/>
                <a:r>
                  <a:rPr lang="en-US" altLang="zh-TW" sz="2000" dirty="0">
                    <a:solidFill>
                      <a:srgbClr val="0000FF"/>
                    </a:solidFill>
                  </a:rPr>
                  <a:t>“it”,  “was”,  “the”,  “best”,  “of”,  “times”,  “worst”,  “age”,  “wisdom”,  “foolishness”</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simplest scoring method is to mark the presence of words (</a:t>
                </a:r>
                <a:r>
                  <a:rPr lang="en-US" altLang="zh-TW" sz="2800" dirty="0">
                    <a:solidFill>
                      <a:srgbClr val="FF0000"/>
                    </a:solidFill>
                    <a:latin typeface="Times New Roman" panose="02020603050405020304" pitchFamily="18" charset="0"/>
                    <a:cs typeface="Times New Roman" panose="02020603050405020304" pitchFamily="18" charset="0"/>
                  </a:rPr>
                  <a:t>document</a:t>
                </a:r>
                <a:r>
                  <a:rPr lang="en-US" altLang="zh-TW" sz="2800" dirty="0">
                    <a:latin typeface="Times New Roman" panose="02020603050405020304" pitchFamily="18" charset="0"/>
                    <a:cs typeface="Times New Roman" panose="02020603050405020304" pitchFamily="18" charset="0"/>
                  </a:rPr>
                  <a:t>) as a Boolean value, 0 for absent, 1 for present.</a:t>
                </a:r>
              </a:p>
              <a:p>
                <a:pPr lvl="1" indent="-457200">
                  <a:buFont typeface="Arial" panose="020B0604020202020204" pitchFamily="34" charset="0"/>
                  <a:buChar char="•"/>
                </a:pPr>
                <a:r>
                  <a:rPr lang="en-US" altLang="zh-TW" sz="2000" dirty="0">
                    <a:solidFill>
                      <a:srgbClr val="0000FF"/>
                    </a:solidFill>
                  </a:rPr>
                  <a:t>It was the best of times,                 </a:t>
                </a:r>
                <a:r>
                  <a:rPr lang="en-US" altLang="zh-TW" sz="2000" dirty="0"/>
                  <a:t>[1, 1, 1, 1, 1, 1, 0, 0, 0, 0]</a:t>
                </a:r>
                <a:r>
                  <a:rPr lang="en-US" altLang="zh-TW" sz="2000" dirty="0">
                    <a:solidFill>
                      <a:srgbClr val="0000FF"/>
                    </a:solidFill>
                  </a:rPr>
                  <a:t/>
                </a:r>
                <a:br>
                  <a:rPr lang="en-US" altLang="zh-TW" sz="2000" dirty="0">
                    <a:solidFill>
                      <a:srgbClr val="0000FF"/>
                    </a:solidFill>
                  </a:rPr>
                </a:br>
                <a:r>
                  <a:rPr lang="en-US" altLang="zh-TW" sz="2000" dirty="0">
                    <a:solidFill>
                      <a:srgbClr val="0000FF"/>
                    </a:solidFill>
                  </a:rPr>
                  <a:t>it was the worst of times,               </a:t>
                </a:r>
                <a:r>
                  <a:rPr lang="en-US" altLang="zh-TW" sz="2000" dirty="0"/>
                  <a:t>[1, 1, 1, 0, 1, 1, 1, 0, 0, 0]</a:t>
                </a:r>
                <a:r>
                  <a:rPr lang="en-US" altLang="zh-TW" sz="2000" dirty="0">
                    <a:solidFill>
                      <a:srgbClr val="0000FF"/>
                    </a:solidFill>
                  </a:rPr>
                  <a:t/>
                </a:r>
                <a:br>
                  <a:rPr lang="en-US" altLang="zh-TW" sz="2000" dirty="0">
                    <a:solidFill>
                      <a:srgbClr val="0000FF"/>
                    </a:solidFill>
                  </a:rPr>
                </a:br>
                <a:r>
                  <a:rPr lang="en-US" altLang="zh-TW" sz="2000" dirty="0">
                    <a:solidFill>
                      <a:srgbClr val="0000FF"/>
                    </a:solidFill>
                  </a:rPr>
                  <a:t>it was the age of wisdom,               </a:t>
                </a:r>
                <a:r>
                  <a:rPr lang="en-US" altLang="zh-TW" sz="2000" dirty="0"/>
                  <a:t>[1, 1, 1, 0, 1, 0, 0, 1, 1, 0]</a:t>
                </a:r>
                <a:r>
                  <a:rPr lang="en-US" altLang="zh-TW" sz="2000" dirty="0">
                    <a:solidFill>
                      <a:srgbClr val="0000FF"/>
                    </a:solidFill>
                  </a:rPr>
                  <a:t/>
                </a:r>
                <a:br>
                  <a:rPr lang="en-US" altLang="zh-TW" sz="2000" dirty="0">
                    <a:solidFill>
                      <a:srgbClr val="0000FF"/>
                    </a:solidFill>
                  </a:rPr>
                </a:br>
                <a:r>
                  <a:rPr lang="en-US" altLang="zh-TW" sz="2000" dirty="0">
                    <a:solidFill>
                      <a:srgbClr val="0000FF"/>
                    </a:solidFill>
                  </a:rPr>
                  <a:t>it was the age of foolishness          </a:t>
                </a:r>
                <a:r>
                  <a:rPr lang="en-US" altLang="zh-TW" sz="2000" dirty="0"/>
                  <a:t>[1, 1, 1, 0, 1, 0, 0, 1, 0, 1]</a:t>
                </a:r>
                <a:endParaRPr lang="en-US" altLang="zh-TW" sz="2800" dirty="0"/>
              </a:p>
            </p:txBody>
          </p:sp>
        </mc:Choice>
        <mc:Fallback xmlns="">
          <p:sp>
            <p:nvSpPr>
              <p:cNvPr id="6" name="Rectangle 5"/>
              <p:cNvSpPr>
                <a:spLocks noRot="1" noChangeAspect="1" noMove="1" noResize="1" noEditPoints="1" noAdjustHandles="1" noChangeArrowheads="1" noChangeShapeType="1" noTextEdit="1"/>
              </p:cNvSpPr>
              <p:nvPr/>
            </p:nvSpPr>
            <p:spPr>
              <a:xfrm>
                <a:off x="621704" y="772846"/>
                <a:ext cx="10912497" cy="5447645"/>
              </a:xfrm>
              <a:prstGeom prst="rect">
                <a:avLst/>
              </a:prstGeom>
              <a:blipFill>
                <a:blip r:embed="rId2"/>
                <a:stretch>
                  <a:fillRect l="-1006" t="-1232" b="-1120"/>
                </a:stretch>
              </a:blipFill>
            </p:spPr>
            <p:txBody>
              <a:bodyPr/>
              <a:lstStyle/>
              <a:p>
                <a:r>
                  <a:rPr lang="zh-TW" altLang="en-US">
                    <a:noFill/>
                  </a:rPr>
                  <a:t> </a:t>
                </a:r>
              </a:p>
            </p:txBody>
          </p:sp>
        </mc:Fallback>
      </mc:AlternateContent>
      <p:sp>
        <p:nvSpPr>
          <p:cNvPr id="7"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Rectangle 1">
            <a:extLst>
              <a:ext uri="{FF2B5EF4-FFF2-40B4-BE49-F238E27FC236}">
                <a16:creationId xmlns:a16="http://schemas.microsoft.com/office/drawing/2014/main" id="{3CCF7FE8-F3F2-4053-AF91-67FDEB4DEF48}"/>
              </a:ext>
            </a:extLst>
          </p:cNvPr>
          <p:cNvSpPr/>
          <p:nvPr/>
        </p:nvSpPr>
        <p:spPr>
          <a:xfrm>
            <a:off x="1796526" y="107211"/>
            <a:ext cx="9477487"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Example: Classifying Text into Spam/Not-spam </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213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4"/>
          <p:cNvSpPr txBox="1">
            <a:spLocks noChangeArrowheads="1"/>
          </p:cNvSpPr>
          <p:nvPr/>
        </p:nvSpPr>
        <p:spPr bwMode="auto">
          <a:xfrm>
            <a:off x="4460695" y="0"/>
            <a:ext cx="29803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Bayes Classifier</a:t>
            </a:r>
            <a:endParaRPr lang="en-US" altLang="zh-TW"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754592" y="691986"/>
                <a:ext cx="10392507" cy="5682710"/>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binary features </a:t>
                </a:r>
                <a14:m>
                  <m:oMath xmlns:m="http://schemas.openxmlformats.org/officeDocument/2006/math">
                    <m:r>
                      <a:rPr lang="en-US" altLang="zh-TW" sz="2800" b="1" i="1" smtClean="0">
                        <a:latin typeface="Cambria Math" panose="02040503050406030204" pitchFamily="18" charset="0"/>
                        <a:cs typeface="Times New Roman" panose="02020603050405020304" pitchFamily="18" charset="0"/>
                      </a:rPr>
                      <m:t>𝒙</m:t>
                    </m:r>
                    <m:r>
                      <a:rPr lang="en-US" altLang="zh-TW" sz="2800" b="0" i="1" smtClean="0">
                        <a:latin typeface="Cambria Math" panose="02040503050406030204" pitchFamily="18" charset="0"/>
                        <a:cs typeface="Times New Roman" panose="02020603050405020304" pitchFamily="18" charset="0"/>
                      </a:rPr>
                      <m:t>=</m:t>
                    </m:r>
                    <m:sSup>
                      <m:sSupPr>
                        <m:ctrlPr>
                          <a:rPr lang="en-US" altLang="zh-TW" sz="2800" b="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m:t>
                        </m:r>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2</m:t>
                            </m:r>
                          </m:sub>
                        </m:sSub>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𝐷</m:t>
                            </m:r>
                          </m:sub>
                        </m:sSub>
                        <m:r>
                          <a:rPr lang="en-US" altLang="zh-TW" sz="2800" b="0" i="1" smtClean="0">
                            <a:latin typeface="Cambria Math" panose="02040503050406030204" pitchFamily="18" charset="0"/>
                            <a:cs typeface="Times New Roman" panose="02020603050405020304" pitchFamily="18" charset="0"/>
                          </a:rPr>
                          <m:t>]</m:t>
                        </m:r>
                      </m:e>
                      <m:sup>
                        <m:r>
                          <a:rPr lang="en-US" altLang="zh-TW" sz="2800" b="0" i="1" smtClean="0">
                            <a:latin typeface="Cambria Math" panose="02040503050406030204" pitchFamily="18" charset="0"/>
                            <a:cs typeface="Times New Roman" panose="02020603050405020304" pitchFamily="18" charset="0"/>
                          </a:rPr>
                          <m:t>𝑇</m:t>
                        </m:r>
                      </m:sup>
                    </m:sSup>
                  </m:oMath>
                </a14:m>
                <a:r>
                  <a:rPr lang="en-US" altLang="zh-TW" sz="2800" dirty="0">
                    <a:latin typeface="Times New Roman" panose="02020603050405020304" pitchFamily="18" charset="0"/>
                    <a:cs typeface="Times New Roman" panose="02020603050405020304" pitchFamily="18" charset="0"/>
                  </a:rPr>
                  <a:t> we want to compute class probabilities using Bayes Rule:</a:t>
                </a:r>
              </a:p>
              <a:p>
                <a:pPr marL="0" lvl="1"/>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𝒙</m:t>
                          </m:r>
                        </m:e>
                      </m:d>
                      <m:r>
                        <a:rPr lang="en-US" altLang="zh-TW" sz="2800" i="1">
                          <a:latin typeface="Cambria Math" panose="02040503050406030204" pitchFamily="18" charset="0"/>
                          <a:cs typeface="Times New Roman" panose="02020603050405020304" pitchFamily="18" charset="0"/>
                        </a:rPr>
                        <m:t>=</m:t>
                      </m:r>
                      <m:f>
                        <m:fPr>
                          <m:ctrlPr>
                            <a:rPr lang="en-US" altLang="zh-TW" sz="2800" i="1" smtClean="0">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smtClean="0">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e>
                          </m:d>
                          <m:r>
                            <a:rPr lang="en-US" altLang="zh-TW" sz="2800" b="0" i="1" smtClean="0">
                              <a:latin typeface="Cambria Math" panose="02040503050406030204" pitchFamily="18" charset="0"/>
                              <a:cs typeface="Times New Roman" panose="02020603050405020304" pitchFamily="18" charset="0"/>
                            </a:rPr>
                            <m:t>𝑝</m:t>
                          </m:r>
                          <m:r>
                            <a:rPr lang="en-US" altLang="zh-TW" sz="2800" b="0" i="1" smtClean="0">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b="0" i="1" smtClean="0">
                              <a:latin typeface="Cambria Math" panose="02040503050406030204" pitchFamily="18" charset="0"/>
                              <a:cs typeface="Times New Roman" panose="02020603050405020304" pitchFamily="18" charset="0"/>
                            </a:rPr>
                            <m:t>)</m:t>
                          </m:r>
                        </m:num>
                        <m:den>
                          <m:r>
                            <a:rPr lang="en-US" altLang="zh-TW" sz="2800" b="0" i="1" smtClean="0">
                              <a:latin typeface="Cambria Math" panose="02040503050406030204" pitchFamily="18" charset="0"/>
                              <a:cs typeface="Times New Roman" panose="02020603050405020304" pitchFamily="18" charset="0"/>
                            </a:rPr>
                            <m:t>𝑝</m:t>
                          </m:r>
                          <m:r>
                            <a:rPr lang="en-US" altLang="zh-TW" sz="2800" b="0" i="1" smtClean="0">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𝒙</m:t>
                          </m:r>
                          <m:r>
                            <a:rPr lang="en-US" altLang="zh-TW" sz="2800" b="0" i="1" smtClean="0">
                              <a:latin typeface="Cambria Math" panose="02040503050406030204" pitchFamily="18" charset="0"/>
                              <a:cs typeface="Times New Roman" panose="02020603050405020304" pitchFamily="18" charset="0"/>
                            </a:rPr>
                            <m:t>)</m:t>
                          </m:r>
                        </m:den>
                      </m:f>
                      <m:r>
                        <a:rPr lang="en-US" altLang="zh-TW" sz="2800" b="0" i="1" smtClean="0">
                          <a:latin typeface="Cambria Math" panose="02040503050406030204" pitchFamily="18" charset="0"/>
                          <a:cs typeface="Times New Roman" panose="02020603050405020304" pitchFamily="18" charset="0"/>
                        </a:rPr>
                        <m:t>=</m:t>
                      </m:r>
                      <m:f>
                        <m:fPr>
                          <m:ctrlPr>
                            <a:rPr lang="en-US" altLang="zh-TW" sz="2800" b="0" i="1" smtClean="0">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num>
                        <m:den>
                          <m:nary>
                            <m:naryPr>
                              <m:chr m:val="∑"/>
                              <m:ctrlPr>
                                <a:rPr lang="en-US" altLang="zh-TW" sz="2800" b="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𝑐</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𝐶</m:t>
                              </m:r>
                            </m:sup>
                            <m:e>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a:latin typeface="Cambria Math" panose="02040503050406030204" pitchFamily="18" charset="0"/>
                                      <a:cs typeface="Times New Roman" panose="02020603050405020304" pitchFamily="18" charset="0"/>
                                    </a:rPr>
                                    <m:t>𝒙</m:t>
                                  </m:r>
                                </m:e>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e>
                          </m:nary>
                        </m:den>
                      </m:f>
                    </m:oMath>
                  </m:oMathPara>
                </a14:m>
                <a:endParaRPr lang="en-US" altLang="zh-TW" sz="2800" dirty="0"/>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To compute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m:t>
                        </m:r>
                      </m:e>
                    </m:d>
                  </m:oMath>
                </a14:m>
                <a:r>
                  <a:rPr lang="en-US" altLang="zh-TW" sz="2800" dirty="0">
                    <a:latin typeface="Times New Roman" panose="02020603050405020304" pitchFamily="18" charset="0"/>
                    <a:cs typeface="Times New Roman" panose="02020603050405020304" pitchFamily="18" charset="0"/>
                  </a:rPr>
                  <a:t> we need: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Assume the training data are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cs typeface="Times New Roman" panose="02020603050405020304" pitchFamily="18" charset="0"/>
                          </a:rPr>
                          <m:t>1</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cs typeface="Times New Roman" panose="02020603050405020304" pitchFamily="18" charset="0"/>
                          </a:rPr>
                          <m:t>2</m:t>
                        </m:r>
                      </m:sub>
                    </m:sSub>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b="0" i="1" smtClean="0">
                            <a:solidFill>
                              <a:schemeClr val="tx1"/>
                            </a:solidFill>
                            <a:latin typeface="Cambria Math" panose="02040503050406030204" pitchFamily="18" charset="0"/>
                            <a:cs typeface="Times New Roman" panose="02020603050405020304" pitchFamily="18" charset="0"/>
                          </a:rPr>
                          <m:t>𝑁</m:t>
                        </m:r>
                      </m:sub>
                    </m:sSub>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each is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dimensional</a:t>
                </a:r>
              </a:p>
              <a:p>
                <a:pPr/>
                <a14:m>
                  <m:oMathPara xmlns:m="http://schemas.openxmlformats.org/officeDocument/2006/math">
                    <m:oMathParaPr>
                      <m:jc m:val="centerGroup"/>
                    </m:oMathParaPr>
                    <m:oMath xmlns:m="http://schemas.openxmlformats.org/officeDocument/2006/math">
                      <m:r>
                        <a:rPr lang="en-US" altLang="zh-TW" sz="2800" b="1" i="1">
                          <a:solidFill>
                            <a:prstClr val="black"/>
                          </a:solidFill>
                          <a:latin typeface="Cambria Math" panose="02040503050406030204" pitchFamily="18" charset="0"/>
                          <a:cs typeface="Times New Roman" panose="02020603050405020304" pitchFamily="18" charset="0"/>
                        </a:rPr>
                        <m:t>𝑿</m:t>
                      </m:r>
                      <m:r>
                        <a:rPr lang="en-US" altLang="zh-TW" sz="2800" i="1">
                          <a:solidFill>
                            <a:prstClr val="black"/>
                          </a:solidFill>
                          <a:latin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1,1</m:t>
                                          </m:r>
                                        </m:sub>
                                      </m:sSub>
                                    </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1,2</m:t>
                                          </m:r>
                                        </m:sub>
                                      </m:sSub>
                                    </m:e>
                                  </m:mr>
                                  <m:mr>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2,1</m:t>
                                          </m:r>
                                        </m:sub>
                                      </m:sSub>
                                    </m:e>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2,2</m:t>
                                          </m:r>
                                        </m:sub>
                                      </m:sSub>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m:t>
                                      </m:r>
                                    </m:e>
                                  </m:mr>
                                  <m:mr>
                                    <m:e>
                                      <m:r>
                                        <a:rPr lang="en-US" altLang="zh-TW" sz="2800" i="1">
                                          <a:solidFill>
                                            <a:prstClr val="black"/>
                                          </a:solidFill>
                                          <a:latin typeface="Cambria Math" panose="02040503050406030204" pitchFamily="18" charset="0"/>
                                          <a:cs typeface="Times New Roman" panose="02020603050405020304" pitchFamily="18" charset="0"/>
                                        </a:rPr>
                                        <m:t>⋯</m:t>
                                      </m:r>
                                    </m:e>
                                  </m:mr>
                                </m:m>
                              </m:e>
                              <m:e>
                                <m:m>
                                  <m:mPr>
                                    <m:mcs>
                                      <m:mc>
                                        <m:mcPr>
                                          <m:count m:val="1"/>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r>
                                            <a:rPr lang="en-US" altLang="zh-TW" sz="2800" i="1">
                                              <a:solidFill>
                                                <a:srgbClr val="FF0000"/>
                                              </a:solidFill>
                                              <a:latin typeface="Cambria Math" panose="02040503050406030204" pitchFamily="18" charset="0"/>
                                              <a:cs typeface="Times New Roman" panose="02020603050405020304" pitchFamily="18" charset="0"/>
                                            </a:rPr>
                                            <m:t>𝐷</m:t>
                                          </m:r>
                                        </m:sub>
                                      </m:sSub>
                                    </m:e>
                                  </m:mr>
                                  <m:mr>
                                    <m:e>
                                      <m:sSub>
                                        <m:sSubPr>
                                          <m:ctrlPr>
                                            <a:rPr lang="en-US" altLang="zh-TW" sz="2800" i="1">
                                              <a:solidFill>
                                                <a:srgbClr val="006600"/>
                                              </a:solidFill>
                                              <a:latin typeface="Cambria Math" panose="02040503050406030204" pitchFamily="18" charset="0"/>
                                              <a:cs typeface="Times New Roman" panose="02020603050405020304" pitchFamily="18" charset="0"/>
                                            </a:rPr>
                                          </m:ctrlPr>
                                        </m:sSubPr>
                                        <m:e>
                                          <m:r>
                                            <a:rPr lang="en-US" altLang="zh-TW" sz="2800" i="1">
                                              <a:solidFill>
                                                <a:srgbClr val="006600"/>
                                              </a:solidFill>
                                              <a:latin typeface="Cambria Math" panose="02040503050406030204" pitchFamily="18" charset="0"/>
                                              <a:cs typeface="Times New Roman" panose="02020603050405020304" pitchFamily="18" charset="0"/>
                                            </a:rPr>
                                            <m:t>𝑥</m:t>
                                          </m:r>
                                        </m:e>
                                        <m:sub>
                                          <m:r>
                                            <a:rPr lang="en-US" altLang="zh-TW" sz="2800" i="1">
                                              <a:solidFill>
                                                <a:srgbClr val="006600"/>
                                              </a:solidFill>
                                              <a:latin typeface="Cambria Math" panose="02040503050406030204" pitchFamily="18" charset="0"/>
                                              <a:cs typeface="Times New Roman" panose="02020603050405020304" pitchFamily="18" charset="0"/>
                                            </a:rPr>
                                            <m:t>2,</m:t>
                                          </m:r>
                                          <m:r>
                                            <a:rPr lang="en-US" altLang="zh-TW" sz="2800" i="1">
                                              <a:solidFill>
                                                <a:srgbClr val="006600"/>
                                              </a:solidFill>
                                              <a:latin typeface="Cambria Math" panose="02040503050406030204" pitchFamily="18" charset="0"/>
                                              <a:cs typeface="Times New Roman" panose="02020603050405020304" pitchFamily="18" charset="0"/>
                                            </a:rPr>
                                            <m:t>𝐷</m:t>
                                          </m:r>
                                        </m:sub>
                                      </m:sSub>
                                    </m:e>
                                  </m:mr>
                                </m:m>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r>
                                        <a:rPr lang="en-US" altLang="zh-TW" sz="2800" i="1">
                                          <a:solidFill>
                                            <a:prstClr val="black"/>
                                          </a:solidFill>
                                          <a:latin typeface="Cambria Math" panose="02040503050406030204" pitchFamily="18" charset="0"/>
                                          <a:cs typeface="Times New Roman" panose="02020603050405020304" pitchFamily="18" charset="0"/>
                                        </a:rPr>
                                        <m:t>⋮       </m:t>
                                      </m:r>
                                    </m:e>
                                    <m:e>
                                      <m:r>
                                        <a:rPr lang="en-US" altLang="zh-TW" sz="2800" i="1">
                                          <a:solidFill>
                                            <a:prstClr val="black"/>
                                          </a:solidFill>
                                          <a:latin typeface="Cambria Math" panose="02040503050406030204" pitchFamily="18" charset="0"/>
                                          <a:cs typeface="Times New Roman" panose="02020603050405020304" pitchFamily="18" charset="0"/>
                                        </a:rPr>
                                        <m:t>⋮</m:t>
                                      </m:r>
                                    </m:e>
                                  </m:mr>
                                </m:m>
                              </m:e>
                              <m:e>
                                <m:r>
                                  <a:rPr lang="en-US" altLang="zh-TW" sz="2800" i="1">
                                    <a:solidFill>
                                      <a:prstClr val="black"/>
                                    </a:solidFill>
                                    <a:latin typeface="Cambria Math" panose="02040503050406030204" pitchFamily="18" charset="0"/>
                                    <a:cs typeface="Times New Roman" panose="02020603050405020304" pitchFamily="18" charset="0"/>
                                  </a:rPr>
                                  <m:t>⋱</m:t>
                                </m:r>
                              </m:e>
                              <m:e>
                                <m:r>
                                  <a:rPr lang="en-US" altLang="zh-TW" sz="2800" i="1">
                                    <a:solidFill>
                                      <a:prstClr val="black"/>
                                    </a:solidFill>
                                    <a:latin typeface="Cambria Math" panose="02040503050406030204" pitchFamily="18" charset="0"/>
                                    <a:cs typeface="Times New Roman" panose="02020603050405020304" pitchFamily="18" charset="0"/>
                                  </a:rPr>
                                  <m:t>⋮</m:t>
                                </m:r>
                              </m:e>
                            </m:mr>
                            <m:mr>
                              <m:e>
                                <m:m>
                                  <m:mPr>
                                    <m:mcs>
                                      <m:mc>
                                        <m:mcPr>
                                          <m:count m:val="2"/>
                                          <m:mcJc m:val="center"/>
                                        </m:mcPr>
                                      </m:mc>
                                    </m:mcs>
                                    <m:ctrlPr>
                                      <a:rPr lang="en-US" altLang="zh-TW" sz="2800" i="1">
                                        <a:solidFill>
                                          <a:prstClr val="black"/>
                                        </a:solidFill>
                                        <a:latin typeface="Cambria Math" panose="02040503050406030204" pitchFamily="18" charset="0"/>
                                        <a:cs typeface="Times New Roman" panose="02020603050405020304" pitchFamily="18" charset="0"/>
                                      </a:rPr>
                                    </m:ctrlPr>
                                  </m:mPr>
                                  <m:mr>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,1</m:t>
                                          </m:r>
                                        </m:sub>
                                      </m:sSub>
                                    </m:e>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,2</m:t>
                                          </m:r>
                                        </m:sub>
                                      </m:sSub>
                                    </m:e>
                                  </m:mr>
                                </m:m>
                              </m:e>
                              <m:e>
                                <m:r>
                                  <a:rPr lang="en-US" altLang="zh-TW" sz="2800" i="1">
                                    <a:solidFill>
                                      <a:prstClr val="black"/>
                                    </a:solidFill>
                                    <a:latin typeface="Cambria Math" panose="02040503050406030204" pitchFamily="18" charset="0"/>
                                    <a:cs typeface="Times New Roman" panose="02020603050405020304" pitchFamily="18" charset="0"/>
                                  </a:rPr>
                                  <m:t>⋯</m:t>
                                </m:r>
                              </m:e>
                              <m:e>
                                <m:sSub>
                                  <m:sSubPr>
                                    <m:ctrlPr>
                                      <a:rPr lang="en-US" altLang="zh-TW" sz="2800" i="1">
                                        <a:solidFill>
                                          <a:srgbClr val="0033CC"/>
                                        </a:solidFill>
                                        <a:latin typeface="Cambria Math" panose="02040503050406030204" pitchFamily="18" charset="0"/>
                                        <a:cs typeface="Times New Roman" panose="02020603050405020304" pitchFamily="18" charset="0"/>
                                      </a:rPr>
                                    </m:ctrlPr>
                                  </m:sSubPr>
                                  <m:e>
                                    <m:r>
                                      <a:rPr lang="en-US" altLang="zh-TW" sz="2800" i="1">
                                        <a:solidFill>
                                          <a:srgbClr val="0033CC"/>
                                        </a:solidFill>
                                        <a:latin typeface="Cambria Math" panose="02040503050406030204" pitchFamily="18" charset="0"/>
                                        <a:cs typeface="Times New Roman" panose="02020603050405020304" pitchFamily="18" charset="0"/>
                                      </a:rPr>
                                      <m:t>𝑥</m:t>
                                    </m:r>
                                  </m:e>
                                  <m:sub>
                                    <m:r>
                                      <a:rPr lang="en-US" altLang="zh-TW" sz="2800" i="1">
                                        <a:solidFill>
                                          <a:srgbClr val="0033CC"/>
                                        </a:solidFill>
                                        <a:latin typeface="Cambria Math" panose="02040503050406030204" pitchFamily="18" charset="0"/>
                                        <a:cs typeface="Times New Roman" panose="02020603050405020304" pitchFamily="18" charset="0"/>
                                      </a:rPr>
                                      <m:t>𝑁</m:t>
                                    </m:r>
                                    <m:r>
                                      <a:rPr lang="en-US" altLang="zh-TW" sz="2800" i="1">
                                        <a:solidFill>
                                          <a:srgbClr val="0033CC"/>
                                        </a:solidFill>
                                        <a:latin typeface="Cambria Math" panose="02040503050406030204" pitchFamily="18" charset="0"/>
                                        <a:cs typeface="Times New Roman" panose="02020603050405020304" pitchFamily="18" charset="0"/>
                                      </a:rPr>
                                      <m:t>,</m:t>
                                    </m:r>
                                    <m:r>
                                      <a:rPr lang="en-US" altLang="zh-TW" sz="2800" i="1">
                                        <a:solidFill>
                                          <a:srgbClr val="0033CC"/>
                                        </a:solidFill>
                                        <a:latin typeface="Cambria Math" panose="02040503050406030204" pitchFamily="18" charset="0"/>
                                        <a:cs typeface="Times New Roman" panose="02020603050405020304" pitchFamily="18" charset="0"/>
                                      </a:rPr>
                                      <m:t>𝐷</m:t>
                                    </m:r>
                                  </m:sub>
                                </m:sSub>
                              </m:e>
                            </m:mr>
                          </m:m>
                        </m:e>
                      </m:d>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r>
                      <a:rPr lang="en-US" altLang="zh-TW" sz="2800" b="0" i="1" smtClean="0">
                        <a:solidFill>
                          <a:srgbClr val="000000"/>
                        </a:solidFill>
                        <a:latin typeface="Cambria Math" panose="02040503050406030204" pitchFamily="18" charset="0"/>
                      </a:rPr>
                      <m:t>, </m:t>
                    </m:r>
                    <m:r>
                      <a:rPr lang="en-US" altLang="zh-TW" sz="2800" b="0" i="1" smtClean="0">
                        <a:solidFill>
                          <a:srgbClr val="000000"/>
                        </a:solidFill>
                        <a:latin typeface="Cambria Math" panose="02040503050406030204" pitchFamily="18" charset="0"/>
                      </a:rPr>
                      <m:t>𝑐</m:t>
                    </m:r>
                    <m:r>
                      <a:rPr lang="en-US" altLang="zh-TW" sz="2800" b="0" i="1" smtClean="0">
                        <a:solidFill>
                          <a:srgbClr val="000000"/>
                        </a:solidFill>
                        <a:latin typeface="Cambria Math" panose="02040503050406030204" pitchFamily="18" charset="0"/>
                      </a:rPr>
                      <m:t>=1,⋯,</m:t>
                    </m:r>
                    <m:r>
                      <a:rPr lang="en-US" altLang="zh-TW" sz="2800" b="0" i="1" smtClean="0">
                        <a:solidFill>
                          <a:srgbClr val="000000"/>
                        </a:solidFill>
                        <a:latin typeface="Cambria Math" panose="02040503050406030204" pitchFamily="18" charset="0"/>
                        <a:ea typeface="Cambria Math" panose="02040503050406030204" pitchFamily="18" charset="0"/>
                      </a:rPr>
                      <m:t>𝐶</m:t>
                    </m:r>
                  </m:oMath>
                </a14:m>
                <a:r>
                  <a:rPr lang="en-US" altLang="zh-TW" sz="2800" dirty="0">
                    <a:latin typeface="Times New Roman" panose="02020603050405020304" pitchFamily="18" charset="0"/>
                    <a:cs typeface="Times New Roman" panose="02020603050405020304" pitchFamily="18" charset="0"/>
                  </a:rPr>
                  <a:t> are classes</a:t>
                </a:r>
              </a:p>
            </p:txBody>
          </p:sp>
        </mc:Choice>
        <mc:Fallback xmlns="">
          <p:sp>
            <p:nvSpPr>
              <p:cNvPr id="6" name="Rectangle 5"/>
              <p:cNvSpPr>
                <a:spLocks noRot="1" noChangeAspect="1" noMove="1" noResize="1" noEditPoints="1" noAdjustHandles="1" noChangeArrowheads="1" noChangeShapeType="1" noTextEdit="1"/>
              </p:cNvSpPr>
              <p:nvPr/>
            </p:nvSpPr>
            <p:spPr>
              <a:xfrm>
                <a:off x="754592" y="691986"/>
                <a:ext cx="10392507" cy="5682710"/>
              </a:xfrm>
              <a:prstGeom prst="rect">
                <a:avLst/>
              </a:prstGeom>
              <a:blipFill>
                <a:blip r:embed="rId2"/>
                <a:stretch>
                  <a:fillRect l="-1056" t="-1180" b="-2146"/>
                </a:stretch>
              </a:blipFill>
            </p:spPr>
            <p:txBody>
              <a:bodyPr/>
              <a:lstStyle/>
              <a:p>
                <a:r>
                  <a:rPr lang="zh-TW" altLang="en-US">
                    <a:noFill/>
                  </a:rPr>
                  <a:t> </a:t>
                </a:r>
              </a:p>
            </p:txBody>
          </p:sp>
        </mc:Fallback>
      </mc:AlternateContent>
      <p:sp>
        <p:nvSpPr>
          <p:cNvPr id="7"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3358260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4"/>
          <p:cNvSpPr txBox="1">
            <a:spLocks noChangeArrowheads="1"/>
          </p:cNvSpPr>
          <p:nvPr/>
        </p:nvSpPr>
        <p:spPr bwMode="auto">
          <a:xfrm>
            <a:off x="4400235" y="103914"/>
            <a:ext cx="23182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Naïve Bayes</a:t>
            </a:r>
            <a:endParaRPr lang="en-US" altLang="zh-TW"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35926" y="688689"/>
                <a:ext cx="11720147" cy="5777736"/>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Assume two classes: spam/non-spam and a dictionary of </a:t>
                </a:r>
                <a:r>
                  <a:rPr lang="en-US" altLang="zh-TW" sz="2800" i="1" dirty="0">
                    <a:solidFill>
                      <a:srgbClr val="000000"/>
                    </a:solidFill>
                    <a:latin typeface="Times New Roman" panose="02020603050405020304" pitchFamily="18" charset="0"/>
                    <a:cs typeface="Times New Roman" panose="02020603050405020304" pitchFamily="18" charset="0"/>
                  </a:rPr>
                  <a:t>D</a:t>
                </a:r>
                <a:r>
                  <a:rPr lang="en-US" altLang="zh-TW" sz="2800" dirty="0">
                    <a:solidFill>
                      <a:srgbClr val="000000"/>
                    </a:solidFill>
                    <a:latin typeface="Times New Roman" panose="02020603050405020304" pitchFamily="18" charset="0"/>
                    <a:cs typeface="Times New Roman" panose="02020603050405020304" pitchFamily="18" charset="0"/>
                  </a:rPr>
                  <a:t> words with binary features </a:t>
                </a:r>
                <a14:m>
                  <m:oMath xmlns:m="http://schemas.openxmlformats.org/officeDocument/2006/math">
                    <m:r>
                      <a:rPr lang="en-US" altLang="zh-TW" sz="2800" b="1" i="1">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𝐷</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𝑇</m:t>
                        </m:r>
                      </m:sup>
                    </m:sSup>
                  </m:oMath>
                </a14:m>
                <a:r>
                  <a:rPr lang="en-US" altLang="zh-TW" sz="2800" dirty="0">
                    <a:solidFill>
                      <a:srgbClr val="000000"/>
                    </a:solidFill>
                    <a:latin typeface="Times New Roman" panose="02020603050405020304" pitchFamily="18" charset="0"/>
                    <a:cs typeface="Times New Roman" panose="02020603050405020304" pitchFamily="18" charset="0"/>
                  </a:rPr>
                  <a:t>saying whether each word appears in the e-mail.</a:t>
                </a:r>
              </a:p>
              <a:p>
                <a:pPr marL="457200" indent="-457200">
                  <a:buFont typeface="Arial" panose="020B0604020202020204" pitchFamily="34" charset="0"/>
                  <a:buChar cha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If we define a joint distribution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𝐷</m:t>
                            </m:r>
                          </m:sub>
                        </m:sSub>
                      </m:e>
                    </m:d>
                  </m:oMath>
                </a14:m>
                <a:r>
                  <a:rPr lang="en-US" altLang="zh-TW" sz="2800" dirty="0">
                    <a:solidFill>
                      <a:srgbClr val="000000"/>
                    </a:solidFill>
                    <a:latin typeface="Times New Roman" panose="02020603050405020304" pitchFamily="18" charset="0"/>
                    <a:cs typeface="Times New Roman" panose="02020603050405020304" pitchFamily="18" charset="0"/>
                  </a:rPr>
                  <a:t>, this gives enough information to determine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oMath>
                </a14:m>
                <a:r>
                  <a:rPr lang="en-US" altLang="zh-TW" sz="2800"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smtClean="0">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e>
                    </m:d>
                  </m:oMath>
                </a14:m>
                <a:r>
                  <a:rPr lang="en-US" altLang="zh-TW" sz="2800" dirty="0">
                    <a:solidFill>
                      <a:srgbClr val="000000"/>
                    </a:solidFill>
                    <a:latin typeface="Times New Roman" panose="02020603050405020304" pitchFamily="18" charset="0"/>
                    <a:cs typeface="Times New Roman" panose="02020603050405020304" pitchFamily="18" charset="0"/>
                  </a:rPr>
                  <a:t>.</a:t>
                </a:r>
              </a:p>
              <a:p>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Problem: specifying a joint distribution over </a:t>
                </a:r>
                <a:r>
                  <a:rPr lang="en-US" altLang="zh-TW" sz="2800" i="1" dirty="0">
                    <a:solidFill>
                      <a:srgbClr val="000000"/>
                    </a:solidFill>
                    <a:latin typeface="Times New Roman" panose="02020603050405020304" pitchFamily="18" charset="0"/>
                    <a:cs typeface="Times New Roman" panose="02020603050405020304" pitchFamily="18" charset="0"/>
                  </a:rPr>
                  <a:t>D</a:t>
                </a:r>
                <a:r>
                  <a:rPr lang="en-US" altLang="zh-TW" sz="2800" dirty="0">
                    <a:solidFill>
                      <a:srgbClr val="000000"/>
                    </a:solidFill>
                    <a:latin typeface="Times New Roman" panose="02020603050405020304" pitchFamily="18" charset="0"/>
                    <a:cs typeface="Times New Roman" panose="02020603050405020304" pitchFamily="18" charset="0"/>
                  </a:rPr>
                  <a:t> + 1 binary variables requires </a:t>
                </a:r>
                <a14:m>
                  <m:oMath xmlns:m="http://schemas.openxmlformats.org/officeDocument/2006/math">
                    <m:sSup>
                      <m:sSupPr>
                        <m:ctrlPr>
                          <a:rPr lang="en-US" altLang="zh-TW" sz="2400" i="1" smtClean="0">
                            <a:latin typeface="Cambria Math" panose="02040503050406030204" pitchFamily="18" charset="0"/>
                            <a:cs typeface="Times New Roman" panose="02020603050405020304" pitchFamily="18" charset="0"/>
                          </a:rPr>
                        </m:ctrlPr>
                      </m:sSupPr>
                      <m:e>
                        <m:r>
                          <a:rPr lang="en-US" altLang="zh-TW" sz="2400" b="0" i="1" smtClean="0">
                            <a:latin typeface="Cambria Math" panose="02040503050406030204" pitchFamily="18" charset="0"/>
                            <a:cs typeface="Times New Roman" panose="02020603050405020304" pitchFamily="18" charset="0"/>
                          </a:rPr>
                          <m:t>2</m:t>
                        </m:r>
                      </m:e>
                      <m:sup>
                        <m:r>
                          <m:rPr>
                            <m:nor/>
                          </m:rPr>
                          <a:rPr lang="en-US" altLang="zh-TW" sz="2400" b="0" i="1" smtClean="0">
                            <a:latin typeface="Cambria Math" panose="02040503050406030204" pitchFamily="18" charset="0"/>
                            <a:cs typeface="Times New Roman" panose="02020603050405020304" pitchFamily="18" charset="0"/>
                          </a:rPr>
                          <m:t>D</m:t>
                        </m:r>
                        <m:r>
                          <m:rPr>
                            <m:nor/>
                          </m:rPr>
                          <a:rPr lang="en-US" altLang="zh-TW" sz="2400" dirty="0">
                            <a:solidFill>
                              <a:srgbClr val="000000"/>
                            </a:solidFill>
                            <a:latin typeface="Times New Roman" panose="02020603050405020304" pitchFamily="18" charset="0"/>
                            <a:cs typeface="Times New Roman" panose="02020603050405020304" pitchFamily="18" charset="0"/>
                          </a:rPr>
                          <m:t>+1</m:t>
                        </m:r>
                      </m:sup>
                    </m:sSup>
                  </m:oMath>
                </a14:m>
                <a:r>
                  <a:rPr lang="en-US" altLang="zh-TW" sz="2800" dirty="0">
                    <a:solidFill>
                      <a:srgbClr val="000000"/>
                    </a:solidFill>
                    <a:latin typeface="Times New Roman" panose="02020603050405020304" pitchFamily="18" charset="0"/>
                    <a:cs typeface="Times New Roman" panose="02020603050405020304" pitchFamily="18" charset="0"/>
                  </a:rPr>
                  <a:t> entries. This is computationally prohibitive and would require an absurd amount of data to fit.</a:t>
                </a:r>
              </a:p>
              <a:p>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We'd like to impose </a:t>
                </a:r>
                <a:r>
                  <a:rPr lang="en-US" altLang="zh-TW" sz="2800" dirty="0">
                    <a:solidFill>
                      <a:srgbClr val="0000FF"/>
                    </a:solidFill>
                    <a:latin typeface="Times New Roman" panose="02020603050405020304" pitchFamily="18" charset="0"/>
                    <a:cs typeface="Times New Roman" panose="02020603050405020304" pitchFamily="18" charset="0"/>
                  </a:rPr>
                  <a:t>structure </a:t>
                </a:r>
                <a:r>
                  <a:rPr lang="en-US" altLang="zh-TW" sz="2800" dirty="0">
                    <a:solidFill>
                      <a:srgbClr val="000000"/>
                    </a:solidFill>
                    <a:latin typeface="Times New Roman" panose="02020603050405020304" pitchFamily="18" charset="0"/>
                    <a:cs typeface="Times New Roman" panose="02020603050405020304" pitchFamily="18" charset="0"/>
                  </a:rPr>
                  <a:t>on the distribution such that:</a:t>
                </a:r>
              </a:p>
              <a:p>
                <a:pPr marL="971550" lvl="1" indent="-51435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it can be </a:t>
                </a:r>
                <a:r>
                  <a:rPr lang="en-US" altLang="zh-TW" sz="2800" dirty="0">
                    <a:solidFill>
                      <a:srgbClr val="0000FF"/>
                    </a:solidFill>
                    <a:latin typeface="Times New Roman" panose="02020603050405020304" pitchFamily="18" charset="0"/>
                    <a:cs typeface="Times New Roman" panose="02020603050405020304" pitchFamily="18" charset="0"/>
                  </a:rPr>
                  <a:t>compactly </a:t>
                </a:r>
                <a:r>
                  <a:rPr lang="en-US" altLang="zh-TW" sz="2800" dirty="0">
                    <a:solidFill>
                      <a:srgbClr val="000000"/>
                    </a:solidFill>
                    <a:latin typeface="Times New Roman" panose="02020603050405020304" pitchFamily="18" charset="0"/>
                    <a:cs typeface="Times New Roman" panose="02020603050405020304" pitchFamily="18" charset="0"/>
                  </a:rPr>
                  <a:t>represented</a:t>
                </a:r>
              </a:p>
              <a:p>
                <a:pPr marL="914400" lvl="1"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learning </a:t>
                </a:r>
                <a:r>
                  <a:rPr lang="en-US" altLang="zh-TW" sz="2800" dirty="0">
                    <a:solidFill>
                      <a:srgbClr val="000000"/>
                    </a:solidFill>
                    <a:latin typeface="Times New Roman" panose="02020603050405020304" pitchFamily="18" charset="0"/>
                    <a:cs typeface="Times New Roman" panose="02020603050405020304" pitchFamily="18" charset="0"/>
                  </a:rPr>
                  <a:t>and </a:t>
                </a:r>
                <a:r>
                  <a:rPr lang="en-US" altLang="zh-TW" sz="2800" dirty="0">
                    <a:solidFill>
                      <a:srgbClr val="0000FF"/>
                    </a:solidFill>
                    <a:latin typeface="Times New Roman" panose="02020603050405020304" pitchFamily="18" charset="0"/>
                    <a:cs typeface="Times New Roman" panose="02020603050405020304" pitchFamily="18" charset="0"/>
                  </a:rPr>
                  <a:t>inference </a:t>
                </a:r>
                <a:r>
                  <a:rPr lang="en-US" altLang="zh-TW" sz="2800" dirty="0">
                    <a:solidFill>
                      <a:srgbClr val="000000"/>
                    </a:solidFill>
                    <a:latin typeface="Times New Roman" panose="02020603050405020304" pitchFamily="18" charset="0"/>
                    <a:cs typeface="Times New Roman" panose="02020603050405020304" pitchFamily="18" charset="0"/>
                  </a:rPr>
                  <a:t>are both tractable</a:t>
                </a: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35926" y="688689"/>
                <a:ext cx="11720147" cy="5777736"/>
              </a:xfrm>
              <a:prstGeom prst="rect">
                <a:avLst/>
              </a:prstGeom>
              <a:blipFill>
                <a:blip r:embed="rId2"/>
                <a:stretch>
                  <a:fillRect l="-937" t="-1160" r="-1665" b="-633"/>
                </a:stretch>
              </a:blipFill>
            </p:spPr>
            <p:txBody>
              <a:bodyPr/>
              <a:lstStyle/>
              <a:p>
                <a:r>
                  <a:rPr lang="zh-TW" altLang="en-US">
                    <a:noFill/>
                  </a:rPr>
                  <a:t> </a:t>
                </a:r>
              </a:p>
            </p:txBody>
          </p:sp>
        </mc:Fallback>
      </mc:AlternateContent>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838411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4"/>
          <p:cNvSpPr txBox="1">
            <a:spLocks noChangeArrowheads="1"/>
          </p:cNvSpPr>
          <p:nvPr/>
        </p:nvSpPr>
        <p:spPr bwMode="auto">
          <a:xfrm>
            <a:off x="4409288" y="107211"/>
            <a:ext cx="23182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Naïve Bayes</a:t>
            </a:r>
            <a:endParaRPr lang="en-US" altLang="zh-TW"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13459" y="691986"/>
                <a:ext cx="11324492" cy="4975978"/>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Naïve Bayes </a:t>
                </a:r>
                <a:r>
                  <a:rPr lang="en-US" altLang="zh-TW" sz="2800" dirty="0">
                    <a:solidFill>
                      <a:srgbClr val="000000"/>
                    </a:solidFill>
                    <a:latin typeface="Times New Roman" panose="02020603050405020304" pitchFamily="18" charset="0"/>
                    <a:cs typeface="Times New Roman" panose="02020603050405020304" pitchFamily="18" charset="0"/>
                  </a:rPr>
                  <a:t>makes the assumption that the word features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are </a:t>
                </a:r>
                <a:r>
                  <a:rPr lang="en-US" altLang="zh-TW" sz="2800" dirty="0">
                    <a:solidFill>
                      <a:srgbClr val="0000FF"/>
                    </a:solidFill>
                    <a:latin typeface="Times New Roman" panose="02020603050405020304" pitchFamily="18" charset="0"/>
                    <a:cs typeface="Times New Roman" panose="02020603050405020304" pitchFamily="18" charset="0"/>
                  </a:rPr>
                  <a:t>conditionally independent </a:t>
                </a:r>
                <a:r>
                  <a:rPr lang="en-US" altLang="zh-TW" sz="2800" dirty="0">
                    <a:solidFill>
                      <a:srgbClr val="000000"/>
                    </a:solidFill>
                    <a:latin typeface="Times New Roman" panose="02020603050405020304" pitchFamily="18" charset="0"/>
                    <a:cs typeface="Times New Roman" panose="02020603050405020304" pitchFamily="18" charset="0"/>
                  </a:rPr>
                  <a:t>given the class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oMath>
                </a14:m>
                <a:r>
                  <a:rPr lang="en-US" altLang="zh-TW" sz="2800" dirty="0">
                    <a:solidFill>
                      <a:srgbClr val="000000"/>
                    </a:solidFill>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are independent under the conditional distribution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oMath>
                </a14:m>
                <a:r>
                  <a:rPr lang="en-US" altLang="zh-TW" sz="2800" dirty="0">
                    <a:solidFill>
                      <a:srgbClr val="000000"/>
                    </a:solidFill>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Mathematically,</a:t>
                </a:r>
              </a:p>
              <a:p>
                <a:pPr lvl="1"/>
                <a14:m>
                  <m:oMathPara xmlns:m="http://schemas.openxmlformats.org/officeDocument/2006/math">
                    <m:oMathParaPr>
                      <m:jc m:val="centerGroup"/>
                    </m:oMathParaPr>
                    <m:oMath xmlns:m="http://schemas.openxmlformats.org/officeDocument/2006/math">
                      <m:r>
                        <a:rPr lang="en-US" altLang="zh-TW" sz="2800" i="1" smtClean="0">
                          <a:solidFill>
                            <a:srgbClr val="FF0000"/>
                          </a:solidFill>
                          <a:latin typeface="Cambria Math" panose="02040503050406030204" pitchFamily="18" charset="0"/>
                          <a:cs typeface="Times New Roman" panose="02020603050405020304" pitchFamily="18" charset="0"/>
                        </a:rPr>
                        <m:t>𝑝</m:t>
                      </m:r>
                      <m:d>
                        <m:dPr>
                          <m:ctrlPr>
                            <a:rPr lang="en-US" altLang="zh-TW" sz="2800" i="1">
                              <a:solidFill>
                                <a:srgbClr val="FF0000"/>
                              </a:solidFill>
                              <a:latin typeface="Cambria Math" panose="02040503050406030204" pitchFamily="18" charset="0"/>
                              <a:cs typeface="Times New Roman" panose="02020603050405020304" pitchFamily="18" charset="0"/>
                            </a:rPr>
                          </m:ctrlPr>
                        </m:dPr>
                        <m:e>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i="1">
                                  <a:solidFill>
                                    <a:srgbClr val="FF0000"/>
                                  </a:solidFill>
                                  <a:latin typeface="Cambria Math" panose="02040503050406030204" pitchFamily="18" charset="0"/>
                                </a:rPr>
                                <m:t>𝑐</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2</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smtClean="0">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𝐷</m:t>
                              </m:r>
                            </m:sub>
                          </m:sSub>
                        </m:e>
                      </m:d>
                      <m:r>
                        <a:rPr lang="en-US" altLang="zh-TW" sz="2800" b="0" i="1" smtClean="0">
                          <a:solidFill>
                            <a:srgbClr val="FF0000"/>
                          </a:solidFill>
                          <a:latin typeface="Cambria Math" panose="02040503050406030204" pitchFamily="18" charset="0"/>
                          <a:cs typeface="Times New Roman" panose="02020603050405020304" pitchFamily="18" charset="0"/>
                        </a:rPr>
                        <m:t>=</m:t>
                      </m:r>
                      <m:r>
                        <a:rPr lang="en-US" altLang="zh-TW" sz="2800" b="0" i="1" smtClean="0">
                          <a:solidFill>
                            <a:srgbClr val="FF0000"/>
                          </a:solidFill>
                          <a:latin typeface="Cambria Math" panose="02040503050406030204" pitchFamily="18" charset="0"/>
                          <a:cs typeface="Times New Roman" panose="02020603050405020304" pitchFamily="18" charset="0"/>
                        </a:rPr>
                        <m:t>𝑝</m:t>
                      </m:r>
                      <m:d>
                        <m:dPr>
                          <m:ctrlPr>
                            <a:rPr lang="en-US" altLang="zh-TW" sz="2800" b="0" i="1" smtClean="0">
                              <a:solidFill>
                                <a:srgbClr val="FF0000"/>
                              </a:solidFill>
                              <a:latin typeface="Cambria Math" panose="02040503050406030204" pitchFamily="18" charset="0"/>
                              <a:cs typeface="Times New Roman" panose="02020603050405020304" pitchFamily="18" charset="0"/>
                            </a:rPr>
                          </m:ctrlPr>
                        </m:dPr>
                        <m:e>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i="1">
                                  <a:solidFill>
                                    <a:srgbClr val="FF0000"/>
                                  </a:solidFill>
                                  <a:latin typeface="Cambria Math" panose="02040503050406030204" pitchFamily="18" charset="0"/>
                                </a:rPr>
                                <m:t>𝑐</m:t>
                              </m:r>
                            </m:sub>
                          </m:sSub>
                        </m:e>
                      </m:d>
                      <m:r>
                        <a:rPr lang="en-US" altLang="zh-TW" sz="2800" b="0" i="1" smtClean="0">
                          <a:solidFill>
                            <a:srgbClr val="FF0000"/>
                          </a:solidFill>
                          <a:latin typeface="Cambria Math" panose="02040503050406030204" pitchFamily="18" charset="0"/>
                          <a:cs typeface="Times New Roman" panose="02020603050405020304" pitchFamily="18" charset="0"/>
                        </a:rPr>
                        <m:t>𝑝</m:t>
                      </m:r>
                      <m:d>
                        <m:dPr>
                          <m:ctrlPr>
                            <a:rPr lang="en-US" altLang="zh-TW" sz="2800" b="0" i="1" smtClean="0">
                              <a:solidFill>
                                <a:srgbClr val="FF0000"/>
                              </a:solidFill>
                              <a:latin typeface="Cambria Math" panose="02040503050406030204" pitchFamily="18" charset="0"/>
                              <a:cs typeface="Times New Roman" panose="02020603050405020304" pitchFamily="18" charset="0"/>
                            </a:rPr>
                          </m:ctrlPr>
                        </m:dP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sub>
                          </m:sSub>
                          <m:r>
                            <a:rPr lang="en-US" altLang="zh-TW" sz="2800" b="0" i="1" smtClean="0">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b="0" i="1" smtClean="0">
                                  <a:solidFill>
                                    <a:srgbClr val="FF0000"/>
                                  </a:solidFill>
                                  <a:latin typeface="Cambria Math" panose="02040503050406030204" pitchFamily="18" charset="0"/>
                                  <a:cs typeface="Times New Roman" panose="02020603050405020304" pitchFamily="18" charset="0"/>
                                </a:rPr>
                                <m:t>2</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b="0" i="1" smtClean="0">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𝐷</m:t>
                              </m:r>
                            </m:sub>
                          </m:sSub>
                        </m:e>
                        <m:e>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b="0" i="1" smtClean="0">
                                  <a:solidFill>
                                    <a:srgbClr val="FF0000"/>
                                  </a:solidFill>
                                  <a:latin typeface="Cambria Math" panose="02040503050406030204" pitchFamily="18" charset="0"/>
                                </a:rPr>
                                <m:t>𝑐</m:t>
                              </m:r>
                            </m:sub>
                          </m:sSub>
                        </m:e>
                      </m:d>
                    </m:oMath>
                  </m:oMathPara>
                </a14:m>
                <a:endParaRPr lang="en-US" altLang="zh-TW" sz="2800" b="0" i="1" dirty="0">
                  <a:solidFill>
                    <a:srgbClr val="FF0000"/>
                  </a:solidFill>
                  <a:latin typeface="Cambria Math" panose="02040503050406030204" pitchFamily="18" charset="0"/>
                </a:endParaRPr>
              </a:p>
              <a:p>
                <a:pPr lvl="1"/>
                <a:r>
                  <a:rPr lang="en-US" altLang="zh-TW" sz="2800" dirty="0">
                    <a:solidFill>
                      <a:srgbClr val="FF0000"/>
                    </a:solidFill>
                    <a:cs typeface="Times New Roman" panose="02020603050405020304" pitchFamily="18" charset="0"/>
                  </a:rPr>
                  <a:t>                                                     </a:t>
                </a:r>
                <a14:m>
                  <m:oMath xmlns:m="http://schemas.openxmlformats.org/officeDocument/2006/math">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𝑝</m:t>
                    </m:r>
                    <m:d>
                      <m:dPr>
                        <m:ctrlPr>
                          <a:rPr lang="en-US" altLang="zh-TW" sz="2800" i="1">
                            <a:solidFill>
                              <a:srgbClr val="FF0000"/>
                            </a:solidFill>
                            <a:latin typeface="Cambria Math" panose="02040503050406030204" pitchFamily="18" charset="0"/>
                            <a:cs typeface="Times New Roman" panose="02020603050405020304" pitchFamily="18" charset="0"/>
                          </a:rPr>
                        </m:ctrlPr>
                      </m:dPr>
                      <m:e>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i="1">
                                <a:solidFill>
                                  <a:srgbClr val="FF0000"/>
                                </a:solidFill>
                                <a:latin typeface="Cambria Math" panose="02040503050406030204" pitchFamily="18" charset="0"/>
                              </a:rPr>
                              <m:t>𝑐</m:t>
                            </m:r>
                          </m:sub>
                        </m:sSub>
                      </m:e>
                    </m:d>
                    <m:r>
                      <a:rPr lang="en-US" altLang="zh-TW" sz="2800" i="1">
                        <a:solidFill>
                          <a:srgbClr val="FF0000"/>
                        </a:solidFill>
                        <a:latin typeface="Cambria Math" panose="02040503050406030204" pitchFamily="18" charset="0"/>
                        <a:cs typeface="Times New Roman" panose="02020603050405020304" pitchFamily="18" charset="0"/>
                      </a:rPr>
                      <m:t>𝑝</m:t>
                    </m:r>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1</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i="1">
                            <a:solidFill>
                              <a:srgbClr val="FF0000"/>
                            </a:solidFill>
                            <a:latin typeface="Cambria Math" panose="02040503050406030204" pitchFamily="18" charset="0"/>
                          </a:rPr>
                          <m:t>𝑐</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𝑝</m:t>
                    </m:r>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𝐷</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i="1">
                            <a:solidFill>
                              <a:srgbClr val="FF0000"/>
                            </a:solidFill>
                            <a:latin typeface="Cambria Math" panose="02040503050406030204" pitchFamily="18" charset="0"/>
                          </a:rPr>
                          <m:t>𝑐</m:t>
                        </m:r>
                      </m:sub>
                    </m:sSub>
                    <m:r>
                      <a:rPr lang="en-US" altLang="zh-TW" sz="2800" i="1">
                        <a:solidFill>
                          <a:srgbClr val="FF0000"/>
                        </a:solidFill>
                        <a:latin typeface="Cambria Math" panose="02040503050406030204" pitchFamily="18" charset="0"/>
                        <a:cs typeface="Times New Roman" panose="02020603050405020304" pitchFamily="18" charset="0"/>
                      </a:rPr>
                      <m:t>)</m:t>
                    </m:r>
                  </m:oMath>
                </a14:m>
                <a:endParaRPr lang="en-US" altLang="zh-TW" sz="2800" dirty="0">
                  <a:solidFill>
                    <a:srgbClr val="FF0000"/>
                  </a:solidFill>
                  <a:latin typeface="Times New Roman" panose="02020603050405020304" pitchFamily="18" charset="0"/>
                  <a:cs typeface="Times New Roman" panose="02020603050405020304" pitchFamily="18" charset="0"/>
                </a:endParaRPr>
              </a:p>
              <a:p>
                <a:pPr lvl="1"/>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Compact representation of the joint distribution</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Prior probability of class: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r>
                      <a:rPr lang="en-US" altLang="zh-TW" sz="2800" b="0" i="1" smtClean="0">
                        <a:latin typeface="Cambria Math" panose="02040503050406030204" pitchFamily="18" charset="0"/>
                        <a:cs typeface="Times New Roman" panose="02020603050405020304" pitchFamily="18" charset="0"/>
                      </a:rPr>
                      <m:t>=</m:t>
                    </m:r>
                    <m:sSub>
                      <m:sSubPr>
                        <m:ctrlPr>
                          <a:rPr lang="en-US" altLang="zh-TW" sz="2800" b="0" i="1" smtClean="0">
                            <a:latin typeface="Cambria Math" panose="02040503050406030204" pitchFamily="18" charset="0"/>
                            <a:cs typeface="Times New Roman" panose="02020603050405020304" pitchFamily="18" charset="0"/>
                          </a:rPr>
                        </m:ctrlPr>
                      </m:sSubPr>
                      <m:e>
                        <m:r>
                          <a:rPr lang="zh-TW" altLang="en-US" sz="2800" b="0" i="1" smtClean="0">
                            <a:latin typeface="Cambria Math" panose="02040503050406030204" pitchFamily="18" charset="0"/>
                            <a:cs typeface="Times New Roman" panose="02020603050405020304" pitchFamily="18" charset="0"/>
                          </a:rPr>
                          <m:t>𝜃</m:t>
                        </m:r>
                      </m:e>
                      <m:sub>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sub>
                    </m:sSub>
                  </m:oMath>
                </a14:m>
                <a:endParaRPr lang="en-US" altLang="zh-TW"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Conditional probability of word feature given class: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e>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𝑐</m:t>
                            </m:r>
                          </m:sub>
                        </m:sSub>
                      </m:e>
                    </m:d>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𝜃</m:t>
                        </m:r>
                      </m:e>
                      <m:sub>
                        <m:r>
                          <a:rPr lang="en-US" altLang="zh-TW" sz="2800" b="0" i="1" smtClean="0">
                            <a:latin typeface="Cambria Math" panose="02040503050406030204" pitchFamily="18" charset="0"/>
                            <a:cs typeface="Times New Roman" panose="02020603050405020304" pitchFamily="18" charset="0"/>
                          </a:rPr>
                          <m:t>𝑗</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sub>
                    </m:sSub>
                  </m:oMath>
                </a14:m>
                <a:endParaRPr lang="en-US" altLang="zh-TW"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2</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 + 1 parameters in total</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13459" y="691986"/>
                <a:ext cx="11324492" cy="4975978"/>
              </a:xfrm>
              <a:prstGeom prst="rect">
                <a:avLst/>
              </a:prstGeom>
              <a:blipFill>
                <a:blip r:embed="rId2"/>
                <a:stretch>
                  <a:fillRect l="-969" t="-1348" b="-2574"/>
                </a:stretch>
              </a:blipFill>
            </p:spPr>
            <p:txBody>
              <a:bodyPr/>
              <a:lstStyle/>
              <a:p>
                <a:r>
                  <a:rPr lang="zh-TW" altLang="en-US">
                    <a:noFill/>
                  </a:rPr>
                  <a:t> </a:t>
                </a:r>
              </a:p>
            </p:txBody>
          </p:sp>
        </mc:Fallback>
      </mc:AlternateContent>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077910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4"/>
          <p:cNvSpPr txBox="1">
            <a:spLocks noChangeArrowheads="1"/>
          </p:cNvSpPr>
          <p:nvPr/>
        </p:nvSpPr>
        <p:spPr bwMode="auto">
          <a:xfrm>
            <a:off x="3697269" y="0"/>
            <a:ext cx="45071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Naïve Bayes: </a:t>
            </a:r>
            <a:r>
              <a:rPr lang="en-US" altLang="zh-TW" b="1" dirty="0">
                <a:solidFill>
                  <a:srgbClr val="FF0000"/>
                </a:solidFill>
                <a:latin typeface="Times New Roman" panose="02020603050405020304" pitchFamily="18" charset="0"/>
                <a:cs typeface="Times New Roman" panose="02020603050405020304" pitchFamily="18" charset="0"/>
              </a:rPr>
              <a:t>Learning</a:t>
            </a:r>
          </a:p>
        </p:txBody>
      </p:sp>
      <mc:AlternateContent xmlns:mc="http://schemas.openxmlformats.org/markup-compatibility/2006" xmlns:a14="http://schemas.microsoft.com/office/drawing/2010/main">
        <mc:Choice Requires="a14">
          <p:sp>
            <p:nvSpPr>
              <p:cNvPr id="2" name="Rectangle 1"/>
              <p:cNvSpPr/>
              <p:nvPr/>
            </p:nvSpPr>
            <p:spPr>
              <a:xfrm>
                <a:off x="402160" y="584775"/>
                <a:ext cx="11350869" cy="6093271"/>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parameters can be learned efficiently because the log-likelihood decomposes into independent terms for each feature.</a:t>
                </a: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𝐿</m:t>
                      </m:r>
                      <m:d>
                        <m:dPr>
                          <m:ctrlPr>
                            <a:rPr lang="en-US" altLang="zh-TW" sz="2400" i="1">
                              <a:latin typeface="Cambria Math" panose="02040503050406030204" pitchFamily="18" charset="0"/>
                              <a:cs typeface="Times New Roman" panose="02020603050405020304" pitchFamily="18" charset="0"/>
                            </a:rPr>
                          </m:ctrlPr>
                        </m:dPr>
                        <m:e>
                          <m:r>
                            <a:rPr lang="zh-TW" altLang="en-US" sz="2400" i="1">
                              <a:latin typeface="Cambria Math" panose="02040503050406030204" pitchFamily="18" charset="0"/>
                              <a:cs typeface="Times New Roman" panose="02020603050405020304" pitchFamily="18" charset="0"/>
                            </a:rPr>
                            <m:t>𝜃</m:t>
                          </m:r>
                        </m:e>
                      </m:d>
                      <m:r>
                        <a:rPr lang="en-US" altLang="zh-TW" sz="2400">
                          <a:latin typeface="Cambria Math" panose="02040503050406030204" pitchFamily="18" charset="0"/>
                          <a:cs typeface="Times New Roman" panose="02020603050405020304" pitchFamily="18" charset="0"/>
                        </a:rPr>
                        <m:t>=</m:t>
                      </m:r>
                      <m:nary>
                        <m:naryPr>
                          <m:chr m:val="∑"/>
                          <m:ctrlPr>
                            <a:rPr lang="en-US" altLang="zh-TW" sz="2400"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𝑖</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𝑁</m:t>
                          </m:r>
                        </m:sup>
                        <m:e>
                          <m:func>
                            <m:funcPr>
                              <m:ctrlPr>
                                <a:rPr lang="en-US" altLang="zh-TW" sz="2400" b="0" i="1" smtClean="0">
                                  <a:latin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cs typeface="Times New Roman" panose="02020603050405020304" pitchFamily="18" charset="0"/>
                                </a:rPr>
                                <m:t>log</m:t>
                              </m:r>
                            </m:fName>
                            <m:e>
                              <m:r>
                                <a:rPr lang="en-US" altLang="zh-TW" sz="2400" b="0" i="1" smtClean="0">
                                  <a:latin typeface="Cambria Math" panose="02040503050406030204" pitchFamily="18" charset="0"/>
                                  <a:cs typeface="Times New Roman" panose="02020603050405020304" pitchFamily="18" charset="0"/>
                                </a:rPr>
                                <m:t>𝑝</m:t>
                              </m:r>
                              <m:r>
                                <a:rPr lang="en-US" altLang="zh-TW" sz="2400" b="0" i="1" smtClean="0">
                                  <a:latin typeface="Cambria Math" panose="02040503050406030204" pitchFamily="18" charset="0"/>
                                  <a:cs typeface="Times New Roman" panose="020206030504050203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𝜔</m:t>
                                  </m:r>
                                </m:e>
                                <m:sub>
                                  <m:r>
                                    <a:rPr lang="zh-TW" altLang="en-US" sz="2400" i="1">
                                      <a:solidFill>
                                        <a:srgbClr val="000000"/>
                                      </a:solidFill>
                                      <a:latin typeface="Cambria Math" panose="02040503050406030204" pitchFamily="18" charset="0"/>
                                    </a:rPr>
                                    <m:t>𝑖</m:t>
                                  </m:r>
                                  <m:r>
                                    <a:rPr lang="en-US" altLang="zh-TW" sz="2400" b="0" i="1" smtClean="0">
                                      <a:solidFill>
                                        <a:srgbClr val="000000"/>
                                      </a:solidFill>
                                      <a:latin typeface="Cambria Math" panose="02040503050406030204" pitchFamily="18" charset="0"/>
                                    </a:rPr>
                                    <m:t>,</m:t>
                                  </m:r>
                                  <m:r>
                                    <a:rPr lang="en-US" altLang="zh-TW" sz="2400" b="0" i="1" smtClean="0">
                                      <a:solidFill>
                                        <a:srgbClr val="000000"/>
                                      </a:solidFill>
                                      <a:latin typeface="Cambria Math" panose="02040503050406030204" pitchFamily="18" charset="0"/>
                                    </a:rPr>
                                    <m:t>𝑐</m:t>
                                  </m:r>
                                </m:sub>
                              </m:sSub>
                              <m:r>
                                <a:rPr lang="en-US" altLang="zh-TW" sz="2400" b="0" i="1" smtClean="0">
                                  <a:latin typeface="Cambria Math" panose="02040503050406030204" pitchFamily="18" charset="0"/>
                                  <a:cs typeface="Times New Roman" panose="02020603050405020304" pitchFamily="18" charset="0"/>
                                </a:rPr>
                                <m:t>, </m:t>
                              </m:r>
                              <m:sSub>
                                <m:sSubPr>
                                  <m:ctrlPr>
                                    <a:rPr lang="en-US" altLang="zh-TW" sz="2400" b="0" i="1" smtClean="0">
                                      <a:latin typeface="Cambria Math" panose="02040503050406030204" pitchFamily="18" charset="0"/>
                                      <a:cs typeface="Times New Roman" panose="02020603050405020304" pitchFamily="18" charset="0"/>
                                    </a:rPr>
                                  </m:ctrlPr>
                                </m:sSubPr>
                                <m:e>
                                  <m:r>
                                    <a:rPr lang="en-US" altLang="zh-TW" sz="2400" b="1" i="1" smtClean="0">
                                      <a:latin typeface="Cambria Math" panose="02040503050406030204" pitchFamily="18" charset="0"/>
                                      <a:cs typeface="Times New Roman" panose="02020603050405020304" pitchFamily="18" charset="0"/>
                                    </a:rPr>
                                    <m:t>𝒙</m:t>
                                  </m:r>
                                </m:e>
                                <m:sub>
                                  <m:r>
                                    <a:rPr lang="en-US" altLang="zh-TW" sz="2400" b="0" i="1" smtClean="0">
                                      <a:latin typeface="Cambria Math" panose="02040503050406030204" pitchFamily="18" charset="0"/>
                                      <a:cs typeface="Times New Roman" panose="02020603050405020304" pitchFamily="18" charset="0"/>
                                    </a:rPr>
                                    <m:t>𝑖</m:t>
                                  </m:r>
                                </m:sub>
                              </m:sSub>
                              <m:r>
                                <a:rPr lang="en-US" altLang="zh-TW" sz="2400" b="0" i="1" smtClean="0">
                                  <a:latin typeface="Cambria Math" panose="02040503050406030204" pitchFamily="18" charset="0"/>
                                  <a:cs typeface="Times New Roman" panose="02020603050405020304" pitchFamily="18" charset="0"/>
                                </a:rPr>
                                <m:t>)</m:t>
                              </m:r>
                            </m:e>
                          </m:func>
                        </m:e>
                      </m:nary>
                      <m:r>
                        <a:rPr lang="en-US" altLang="zh-TW" sz="2400" b="0" i="1" smtClean="0">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𝜔</m:t>
                                  </m:r>
                                </m:e>
                                <m:sub>
                                  <m:r>
                                    <a:rPr lang="zh-TW" altLang="en-US" sz="2400" i="1">
                                      <a:solidFill>
                                        <a:srgbClr val="000000"/>
                                      </a:solidFill>
                                      <a:latin typeface="Cambria Math" panose="02040503050406030204" pitchFamily="18" charset="0"/>
                                    </a:rPr>
                                    <m:t>𝑖</m:t>
                                  </m:r>
                                  <m:r>
                                    <a:rPr lang="en-US" altLang="zh-TW" sz="2400" i="1">
                                      <a:solidFill>
                                        <a:srgbClr val="000000"/>
                                      </a:solidFill>
                                      <a:latin typeface="Cambria Math" panose="02040503050406030204" pitchFamily="18" charset="0"/>
                                    </a:rPr>
                                    <m:t>,</m:t>
                                  </m:r>
                                  <m:r>
                                    <a:rPr lang="en-US" altLang="zh-TW" sz="2400" b="0" i="1" smtClean="0">
                                      <a:solidFill>
                                        <a:srgbClr val="000000"/>
                                      </a:solidFill>
                                      <a:latin typeface="Cambria Math" panose="02040503050406030204" pitchFamily="18" charset="0"/>
                                    </a:rPr>
                                    <m:t>𝑐</m:t>
                                  </m:r>
                                </m:sub>
                              </m:sSub>
                              <m:r>
                                <a:rPr lang="en-US" altLang="zh-TW" sz="2400" i="1">
                                  <a:latin typeface="Cambria Math" panose="02040503050406030204" pitchFamily="18" charset="0"/>
                                  <a:cs typeface="Times New Roman" panose="02020603050405020304" pitchFamily="18" charset="0"/>
                                </a:rPr>
                                <m:t>)</m:t>
                              </m:r>
                            </m:e>
                          </m:func>
                        </m:e>
                      </m:nary>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𝑖</m:t>
                                  </m:r>
                                  <m:r>
                                    <a:rPr lang="en-US" altLang="zh-TW" sz="2400" b="0" i="1" smtClean="0">
                                      <a:latin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cs typeface="Times New Roman" panose="02020603050405020304" pitchFamily="18" charset="0"/>
                                    </a:rPr>
                                    <m:t>𝑗</m:t>
                                  </m:r>
                                </m:sub>
                              </m:sSub>
                            </m:e>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𝜔</m:t>
                                  </m:r>
                                </m:e>
                                <m:sub>
                                  <m:r>
                                    <a:rPr lang="zh-TW" altLang="en-US" sz="2400" i="1">
                                      <a:solidFill>
                                        <a:srgbClr val="000000"/>
                                      </a:solidFill>
                                      <a:latin typeface="Cambria Math" panose="02040503050406030204" pitchFamily="18" charset="0"/>
                                    </a:rPr>
                                    <m:t>𝑖</m:t>
                                  </m:r>
                                  <m:r>
                                    <a:rPr lang="en-US" altLang="zh-TW" sz="2400" i="1">
                                      <a:solidFill>
                                        <a:srgbClr val="000000"/>
                                      </a:solidFill>
                                      <a:latin typeface="Cambria Math" panose="02040503050406030204" pitchFamily="18" charset="0"/>
                                    </a:rPr>
                                    <m:t>,</m:t>
                                  </m:r>
                                  <m:r>
                                    <a:rPr lang="en-US" altLang="zh-TW" sz="2400" b="0" i="1" smtClean="0">
                                      <a:solidFill>
                                        <a:srgbClr val="000000"/>
                                      </a:solidFill>
                                      <a:latin typeface="Cambria Math" panose="02040503050406030204" pitchFamily="18" charset="0"/>
                                    </a:rPr>
                                    <m:t>𝑐</m:t>
                                  </m:r>
                                </m:sub>
                              </m:sSub>
                            </m:e>
                          </m:d>
                        </m:e>
                      </m:nary>
                      <m:r>
                        <a:rPr lang="en-US" altLang="zh-TW" sz="2400" b="0" i="1" smtClean="0">
                          <a:latin typeface="Cambria Math" panose="02040503050406030204" pitchFamily="18" charset="0"/>
                          <a:cs typeface="Times New Roman" panose="02020603050405020304" pitchFamily="18" charset="0"/>
                        </a:rPr>
                        <m:t>}</m:t>
                      </m:r>
                    </m:oMath>
                  </m:oMathPara>
                </a14:m>
                <a:endParaRPr lang="en-US" altLang="zh-TW" sz="2400" dirty="0">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cs typeface="Times New Roman" panose="02020603050405020304" pitchFamily="18" charset="0"/>
                        </a:rPr>
                        <m:t>=</m:t>
                      </m:r>
                      <m:nary>
                        <m:naryPr>
                          <m:chr m:val="∑"/>
                          <m:ctrlPr>
                            <a:rPr lang="en-US" altLang="zh-TW" sz="2400" i="1" smtClean="0">
                              <a:solidFill>
                                <a:srgbClr val="0033CC"/>
                              </a:solidFill>
                              <a:latin typeface="Cambria Math" panose="02040503050406030204" pitchFamily="18" charset="0"/>
                              <a:cs typeface="Times New Roman" panose="02020603050405020304" pitchFamily="18" charset="0"/>
                            </a:rPr>
                          </m:ctrlPr>
                        </m:naryPr>
                        <m:sub>
                          <m:r>
                            <m:rPr>
                              <m:brk m:alnAt="23"/>
                            </m:rPr>
                            <a:rPr lang="en-US" altLang="zh-TW" sz="2400" i="1">
                              <a:solidFill>
                                <a:srgbClr val="0033CC"/>
                              </a:solidFill>
                              <a:latin typeface="Cambria Math" panose="02040503050406030204" pitchFamily="18" charset="0"/>
                              <a:cs typeface="Times New Roman" panose="02020603050405020304" pitchFamily="18" charset="0"/>
                            </a:rPr>
                            <m:t>𝑖</m:t>
                          </m:r>
                          <m:r>
                            <a:rPr lang="en-US" altLang="zh-TW" sz="2400" i="1">
                              <a:solidFill>
                                <a:srgbClr val="0033CC"/>
                              </a:solidFill>
                              <a:latin typeface="Cambria Math" panose="02040503050406030204" pitchFamily="18" charset="0"/>
                              <a:cs typeface="Times New Roman" panose="02020603050405020304" pitchFamily="18" charset="0"/>
                            </a:rPr>
                            <m:t>=1</m:t>
                          </m:r>
                        </m:sub>
                        <m:sup>
                          <m:r>
                            <a:rPr lang="en-US" altLang="zh-TW" sz="2400" i="1">
                              <a:solidFill>
                                <a:srgbClr val="0033CC"/>
                              </a:solidFill>
                              <a:latin typeface="Cambria Math" panose="02040503050406030204" pitchFamily="18" charset="0"/>
                              <a:cs typeface="Times New Roman" panose="02020603050405020304" pitchFamily="18" charset="0"/>
                            </a:rPr>
                            <m:t>𝑁</m:t>
                          </m:r>
                        </m:sup>
                        <m:e>
                          <m:func>
                            <m:funcPr>
                              <m:ctrlPr>
                                <a:rPr lang="en-US" altLang="zh-TW" sz="2400" i="1" smtClean="0">
                                  <a:solidFill>
                                    <a:srgbClr val="0033CC"/>
                                  </a:solidFill>
                                  <a:latin typeface="Cambria Math" panose="02040503050406030204" pitchFamily="18" charset="0"/>
                                  <a:cs typeface="Times New Roman" panose="02020603050405020304" pitchFamily="18" charset="0"/>
                                </a:rPr>
                              </m:ctrlPr>
                            </m:funcPr>
                            <m:fName>
                              <m:r>
                                <m:rPr>
                                  <m:sty m:val="p"/>
                                </m:rPr>
                                <a:rPr lang="en-US" altLang="zh-TW" sz="2400">
                                  <a:solidFill>
                                    <a:srgbClr val="0033CC"/>
                                  </a:solidFill>
                                  <a:latin typeface="Cambria Math" panose="02040503050406030204" pitchFamily="18" charset="0"/>
                                  <a:cs typeface="Times New Roman" panose="02020603050405020304" pitchFamily="18" charset="0"/>
                                </a:rPr>
                                <m:t>log</m:t>
                              </m:r>
                            </m:fName>
                            <m:e>
                              <m:r>
                                <a:rPr lang="en-US" altLang="zh-TW" sz="2400" i="1">
                                  <a:solidFill>
                                    <a:srgbClr val="0033CC"/>
                                  </a:solidFill>
                                  <a:latin typeface="Cambria Math" panose="02040503050406030204" pitchFamily="18" charset="0"/>
                                  <a:cs typeface="Times New Roman" panose="02020603050405020304" pitchFamily="18" charset="0"/>
                                </a:rPr>
                                <m:t>𝑝</m:t>
                              </m:r>
                              <m:r>
                                <a:rPr lang="en-US" altLang="zh-TW" sz="2400" i="1">
                                  <a:solidFill>
                                    <a:srgbClr val="0033CC"/>
                                  </a:solidFill>
                                  <a:latin typeface="Cambria Math" panose="02040503050406030204" pitchFamily="18" charset="0"/>
                                  <a:cs typeface="Times New Roman" panose="02020603050405020304" pitchFamily="18" charset="0"/>
                                </a:rPr>
                                <m:t>(</m:t>
                              </m:r>
                              <m:sSub>
                                <m:sSubPr>
                                  <m:ctrlPr>
                                    <a:rPr lang="zh-TW" altLang="en-US" sz="2400" i="1">
                                      <a:solidFill>
                                        <a:srgbClr val="0033CC"/>
                                      </a:solidFill>
                                      <a:latin typeface="Cambria Math" panose="02040503050406030204" pitchFamily="18" charset="0"/>
                                    </a:rPr>
                                  </m:ctrlPr>
                                </m:sSubPr>
                                <m:e>
                                  <m:r>
                                    <a:rPr lang="zh-TW" altLang="en-US" sz="2400" i="1">
                                      <a:solidFill>
                                        <a:srgbClr val="0033CC"/>
                                      </a:solidFill>
                                      <a:latin typeface="Cambria Math" panose="02040503050406030204" pitchFamily="18" charset="0"/>
                                    </a:rPr>
                                    <m:t>𝜔</m:t>
                                  </m:r>
                                </m:e>
                                <m:sub>
                                  <m:r>
                                    <a:rPr lang="zh-TW" altLang="en-US" sz="2400" i="1">
                                      <a:solidFill>
                                        <a:srgbClr val="0033CC"/>
                                      </a:solidFill>
                                      <a:latin typeface="Cambria Math" panose="02040503050406030204" pitchFamily="18" charset="0"/>
                                    </a:rPr>
                                    <m:t>𝑖</m:t>
                                  </m:r>
                                  <m:r>
                                    <a:rPr lang="en-US" altLang="zh-TW" sz="2400" i="1">
                                      <a:solidFill>
                                        <a:srgbClr val="0033CC"/>
                                      </a:solidFill>
                                      <a:latin typeface="Cambria Math" panose="02040503050406030204" pitchFamily="18" charset="0"/>
                                    </a:rPr>
                                    <m:t>,</m:t>
                                  </m:r>
                                  <m:r>
                                    <a:rPr lang="en-US" altLang="zh-TW" sz="2400" b="0" i="1" smtClean="0">
                                      <a:solidFill>
                                        <a:srgbClr val="0033CC"/>
                                      </a:solidFill>
                                      <a:latin typeface="Cambria Math" panose="02040503050406030204" pitchFamily="18" charset="0"/>
                                    </a:rPr>
                                    <m:t>𝑐</m:t>
                                  </m:r>
                                </m:sub>
                              </m:sSub>
                              <m:r>
                                <a:rPr lang="en-US" altLang="zh-TW" sz="2400" i="1">
                                  <a:solidFill>
                                    <a:srgbClr val="0033CC"/>
                                  </a:solidFill>
                                  <a:latin typeface="Cambria Math" panose="02040503050406030204" pitchFamily="18" charset="0"/>
                                  <a:cs typeface="Times New Roman" panose="02020603050405020304" pitchFamily="18" charset="0"/>
                                </a:rPr>
                                <m:t>)</m:t>
                              </m:r>
                            </m:e>
                          </m:func>
                        </m:e>
                      </m:nary>
                      <m:r>
                        <a:rPr lang="en-US" altLang="zh-TW" sz="2400" b="0" i="1" smtClean="0">
                          <a:latin typeface="Cambria Math" panose="02040503050406030204" pitchFamily="18" charset="0"/>
                          <a:cs typeface="Times New Roman" panose="02020603050405020304" pitchFamily="18" charset="0"/>
                        </a:rPr>
                        <m:t>+</m:t>
                      </m:r>
                      <m:nary>
                        <m:naryPr>
                          <m:chr m:val="∑"/>
                          <m:ctrlPr>
                            <a:rPr lang="en-US" altLang="zh-TW" sz="2400" b="0"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𝑗</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nary>
                            <m:naryPr>
                              <m:chr m:val="∑"/>
                              <m:ctrlPr>
                                <a:rPr lang="en-US" altLang="zh-TW" sz="2400" i="1" smtClean="0">
                                  <a:solidFill>
                                    <a:srgbClr val="C00000"/>
                                  </a:solidFill>
                                  <a:latin typeface="Cambria Math" panose="02040503050406030204" pitchFamily="18" charset="0"/>
                                  <a:cs typeface="Times New Roman" panose="02020603050405020304" pitchFamily="18" charset="0"/>
                                </a:rPr>
                              </m:ctrlPr>
                            </m:naryPr>
                            <m:sub>
                              <m:r>
                                <a:rPr lang="en-US" altLang="zh-TW" sz="2400" b="0" i="1" smtClean="0">
                                  <a:solidFill>
                                    <a:srgbClr val="C00000"/>
                                  </a:solidFill>
                                  <a:latin typeface="Cambria Math" panose="02040503050406030204" pitchFamily="18" charset="0"/>
                                  <a:cs typeface="Times New Roman" panose="02020603050405020304" pitchFamily="18" charset="0"/>
                                </a:rPr>
                                <m:t>𝑖</m:t>
                              </m:r>
                              <m:r>
                                <a:rPr lang="en-US" altLang="zh-TW" sz="2400" i="1">
                                  <a:solidFill>
                                    <a:srgbClr val="C00000"/>
                                  </a:solidFill>
                                  <a:latin typeface="Cambria Math" panose="02040503050406030204" pitchFamily="18" charset="0"/>
                                  <a:cs typeface="Times New Roman" panose="02020603050405020304" pitchFamily="18" charset="0"/>
                                </a:rPr>
                                <m:t>=1</m:t>
                              </m:r>
                            </m:sub>
                            <m:sup>
                              <m:r>
                                <a:rPr lang="en-US" altLang="zh-TW" sz="2400" b="0" i="1" smtClean="0">
                                  <a:solidFill>
                                    <a:srgbClr val="C00000"/>
                                  </a:solidFill>
                                  <a:latin typeface="Cambria Math" panose="02040503050406030204" pitchFamily="18" charset="0"/>
                                  <a:cs typeface="Times New Roman" panose="02020603050405020304" pitchFamily="18" charset="0"/>
                                </a:rPr>
                                <m:t>𝑁</m:t>
                              </m:r>
                            </m:sup>
                            <m:e>
                              <m:func>
                                <m:funcPr>
                                  <m:ctrlPr>
                                    <a:rPr lang="en-US" altLang="zh-TW" sz="2400" i="1">
                                      <a:solidFill>
                                        <a:srgbClr val="C00000"/>
                                      </a:solidFill>
                                      <a:latin typeface="Cambria Math" panose="02040503050406030204" pitchFamily="18" charset="0"/>
                                      <a:cs typeface="Times New Roman" panose="02020603050405020304" pitchFamily="18" charset="0"/>
                                    </a:rPr>
                                  </m:ctrlPr>
                                </m:funcPr>
                                <m:fName>
                                  <m:r>
                                    <m:rPr>
                                      <m:sty m:val="p"/>
                                    </m:rPr>
                                    <a:rPr lang="en-US" altLang="zh-TW" sz="2400">
                                      <a:solidFill>
                                        <a:srgbClr val="C00000"/>
                                      </a:solidFill>
                                      <a:latin typeface="Cambria Math" panose="02040503050406030204" pitchFamily="18" charset="0"/>
                                      <a:cs typeface="Times New Roman" panose="02020603050405020304" pitchFamily="18" charset="0"/>
                                    </a:rPr>
                                    <m:t>log</m:t>
                                  </m:r>
                                </m:fName>
                                <m:e>
                                  <m:r>
                                    <a:rPr lang="en-US" altLang="zh-TW" sz="2400" i="1">
                                      <a:solidFill>
                                        <a:srgbClr val="C00000"/>
                                      </a:solidFill>
                                      <a:latin typeface="Cambria Math" panose="02040503050406030204" pitchFamily="18" charset="0"/>
                                      <a:cs typeface="Times New Roman" panose="02020603050405020304" pitchFamily="18" charset="0"/>
                                    </a:rPr>
                                    <m:t>𝑝</m:t>
                                  </m:r>
                                  <m:d>
                                    <m:dPr>
                                      <m:ctrlPr>
                                        <a:rPr lang="en-US" altLang="zh-TW" sz="2400" i="1" smtClean="0">
                                          <a:solidFill>
                                            <a:srgbClr val="C00000"/>
                                          </a:solidFill>
                                          <a:latin typeface="Cambria Math" panose="02040503050406030204" pitchFamily="18" charset="0"/>
                                          <a:cs typeface="Times New Roman" panose="02020603050405020304" pitchFamily="18" charset="0"/>
                                        </a:rPr>
                                      </m:ctrlPr>
                                    </m:dPr>
                                    <m:e>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𝑥</m:t>
                                          </m:r>
                                        </m:e>
                                        <m:sub>
                                          <m:r>
                                            <a:rPr lang="en-US" altLang="zh-TW" sz="2400" i="1">
                                              <a:solidFill>
                                                <a:srgbClr val="C00000"/>
                                              </a:solidFill>
                                              <a:latin typeface="Cambria Math" panose="02040503050406030204" pitchFamily="18" charset="0"/>
                                              <a:cs typeface="Times New Roman" panose="02020603050405020304" pitchFamily="18" charset="0"/>
                                            </a:rPr>
                                            <m:t>𝑖</m:t>
                                          </m:r>
                                          <m:r>
                                            <a:rPr lang="en-US" altLang="zh-TW" sz="2400" i="1">
                                              <a:solidFill>
                                                <a:srgbClr val="C00000"/>
                                              </a:solidFill>
                                              <a:latin typeface="Cambria Math" panose="02040503050406030204" pitchFamily="18" charset="0"/>
                                              <a:cs typeface="Times New Roman" panose="02020603050405020304" pitchFamily="18" charset="0"/>
                                            </a:rPr>
                                            <m:t>,</m:t>
                                          </m:r>
                                          <m:r>
                                            <a:rPr lang="en-US" altLang="zh-TW" sz="2400" i="1">
                                              <a:solidFill>
                                                <a:srgbClr val="C00000"/>
                                              </a:solidFill>
                                              <a:latin typeface="Cambria Math" panose="02040503050406030204" pitchFamily="18" charset="0"/>
                                              <a:cs typeface="Times New Roman" panose="02020603050405020304" pitchFamily="18" charset="0"/>
                                            </a:rPr>
                                            <m:t>𝑗</m:t>
                                          </m:r>
                                        </m:sub>
                                      </m:sSub>
                                    </m:e>
                                    <m:e>
                                      <m:sSub>
                                        <m:sSubPr>
                                          <m:ctrlPr>
                                            <a:rPr lang="zh-TW" altLang="en-US" sz="2400" i="1">
                                              <a:solidFill>
                                                <a:srgbClr val="C00000"/>
                                              </a:solidFill>
                                              <a:latin typeface="Cambria Math" panose="02040503050406030204" pitchFamily="18" charset="0"/>
                                            </a:rPr>
                                          </m:ctrlPr>
                                        </m:sSubPr>
                                        <m:e>
                                          <m:r>
                                            <a:rPr lang="zh-TW" altLang="en-US" sz="2400" i="1">
                                              <a:solidFill>
                                                <a:srgbClr val="C00000"/>
                                              </a:solidFill>
                                              <a:latin typeface="Cambria Math" panose="02040503050406030204" pitchFamily="18" charset="0"/>
                                            </a:rPr>
                                            <m:t>𝜔</m:t>
                                          </m:r>
                                        </m:e>
                                        <m:sub>
                                          <m:r>
                                            <a:rPr lang="zh-TW" altLang="en-US" sz="2400" i="1">
                                              <a:solidFill>
                                                <a:srgbClr val="C00000"/>
                                              </a:solidFill>
                                              <a:latin typeface="Cambria Math" panose="02040503050406030204" pitchFamily="18" charset="0"/>
                                            </a:rPr>
                                            <m:t>𝑖</m:t>
                                          </m:r>
                                          <m:r>
                                            <a:rPr lang="en-US" altLang="zh-TW"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𝑐</m:t>
                                          </m:r>
                                        </m:sub>
                                      </m:sSub>
                                    </m:e>
                                  </m:d>
                                </m:e>
                              </m:func>
                            </m:e>
                          </m:nary>
                        </m:e>
                      </m:nary>
                    </m:oMath>
                  </m:oMathPara>
                </a14:m>
                <a:endParaRPr lang="en-US" altLang="zh-TW" sz="2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m:t>
                      </m:r>
                      <m:r>
                        <m:rPr>
                          <m:nor/>
                        </m:rPr>
                        <a:rPr lang="en-US" altLang="zh-TW" sz="2400" smtClean="0">
                          <a:solidFill>
                            <a:srgbClr val="0033CC"/>
                          </a:solidFill>
                          <a:latin typeface="Times New Roman" panose="02020603050405020304" pitchFamily="18" charset="0"/>
                          <a:cs typeface="Times New Roman" panose="02020603050405020304" pitchFamily="18" charset="0"/>
                        </a:rPr>
                        <m:t>Bernoulli</m:t>
                      </m:r>
                      <m:r>
                        <m:rPr>
                          <m:nor/>
                        </m:rPr>
                        <a:rPr lang="en-US" altLang="zh-TW" sz="2400" smtClean="0">
                          <a:solidFill>
                            <a:srgbClr val="0033CC"/>
                          </a:solidFill>
                          <a:latin typeface="Times New Roman" panose="02020603050405020304" pitchFamily="18" charset="0"/>
                          <a:cs typeface="Times New Roman" panose="02020603050405020304" pitchFamily="18" charset="0"/>
                        </a:rPr>
                        <m:t> </m:t>
                      </m:r>
                      <m:r>
                        <m:rPr>
                          <m:nor/>
                        </m:rPr>
                        <a:rPr lang="en-US" altLang="zh-TW" sz="2400" smtClean="0">
                          <a:solidFill>
                            <a:srgbClr val="0033CC"/>
                          </a:solidFill>
                          <a:latin typeface="Times New Roman" panose="02020603050405020304" pitchFamily="18" charset="0"/>
                          <a:cs typeface="Times New Roman" panose="02020603050405020304" pitchFamily="18" charset="0"/>
                        </a:rPr>
                        <m:t>log</m:t>
                      </m:r>
                      <m:r>
                        <m:rPr>
                          <m:nor/>
                        </m:rPr>
                        <a:rPr lang="en-US" altLang="zh-TW" sz="2400" smtClean="0">
                          <a:solidFill>
                            <a:srgbClr val="0033CC"/>
                          </a:solidFill>
                          <a:latin typeface="Times New Roman" panose="02020603050405020304" pitchFamily="18" charset="0"/>
                          <a:cs typeface="Times New Roman" panose="02020603050405020304" pitchFamily="18" charset="0"/>
                        </a:rPr>
                        <m:t>−</m:t>
                      </m:r>
                      <m:r>
                        <m:rPr>
                          <m:nor/>
                        </m:rPr>
                        <a:rPr lang="en-US" altLang="zh-TW" sz="2400" smtClean="0">
                          <a:solidFill>
                            <a:srgbClr val="0033CC"/>
                          </a:solidFill>
                          <a:latin typeface="Times New Roman" panose="02020603050405020304" pitchFamily="18" charset="0"/>
                          <a:cs typeface="Times New Roman" panose="02020603050405020304" pitchFamily="18" charset="0"/>
                        </a:rPr>
                        <m:t>likelihood</m:t>
                      </m:r>
                      <m:r>
                        <m:rPr>
                          <m:nor/>
                        </m:rPr>
                        <a:rPr lang="en-US" altLang="zh-TW" sz="2400" b="0" i="0" smtClean="0">
                          <a:solidFill>
                            <a:srgbClr val="0033CC"/>
                          </a:solidFill>
                          <a:latin typeface="Times New Roman" panose="02020603050405020304" pitchFamily="18" charset="0"/>
                          <a:cs typeface="Times New Roman" panose="02020603050405020304" pitchFamily="18" charset="0"/>
                        </a:rPr>
                        <m:t> </m:t>
                      </m:r>
                      <m:r>
                        <m:rPr>
                          <m:nor/>
                        </m:rPr>
                        <a:rPr lang="en-US" altLang="zh-TW" sz="2400" smtClean="0">
                          <a:solidFill>
                            <a:srgbClr val="0033CC"/>
                          </a:solidFill>
                          <a:latin typeface="Times New Roman" panose="02020603050405020304" pitchFamily="18" charset="0"/>
                          <a:cs typeface="Times New Roman" panose="02020603050405020304" pitchFamily="18" charset="0"/>
                        </a:rPr>
                        <m:t>of</m:t>
                      </m:r>
                      <m:r>
                        <m:rPr>
                          <m:nor/>
                        </m:rPr>
                        <a:rPr lang="en-US" altLang="zh-TW" sz="2400" smtClean="0">
                          <a:solidFill>
                            <a:srgbClr val="0033CC"/>
                          </a:solidFill>
                          <a:latin typeface="Times New Roman" panose="02020603050405020304" pitchFamily="18" charset="0"/>
                          <a:cs typeface="Times New Roman" panose="02020603050405020304" pitchFamily="18" charset="0"/>
                        </a:rPr>
                        <m:t> </m:t>
                      </m:r>
                      <m:r>
                        <m:rPr>
                          <m:nor/>
                        </m:rPr>
                        <a:rPr lang="en-US" altLang="zh-TW" sz="2400" smtClean="0">
                          <a:solidFill>
                            <a:srgbClr val="0033CC"/>
                          </a:solidFill>
                          <a:latin typeface="Times New Roman" panose="02020603050405020304" pitchFamily="18" charset="0"/>
                          <a:cs typeface="Times New Roman" panose="02020603050405020304" pitchFamily="18" charset="0"/>
                        </a:rPr>
                        <m:t>labels</m:t>
                      </m:r>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r>
                            <m:rPr>
                              <m:nor/>
                            </m:rPr>
                            <a:rPr lang="en-US" altLang="zh-TW" sz="2400" smtClean="0">
                              <a:solidFill>
                                <a:srgbClr val="C00000"/>
                              </a:solidFill>
                              <a:latin typeface="Times New Roman" panose="02020603050405020304" pitchFamily="18" charset="0"/>
                              <a:cs typeface="Times New Roman" panose="02020603050405020304" pitchFamily="18" charset="0"/>
                            </a:rPr>
                            <m:t>Bernoulli</m:t>
                          </m:r>
                          <m:r>
                            <m:rPr>
                              <m:nor/>
                            </m:rPr>
                            <a:rPr lang="en-US" altLang="zh-TW" sz="2400" smtClean="0">
                              <a:solidFill>
                                <a:srgbClr val="C00000"/>
                              </a:solidFill>
                              <a:latin typeface="Times New Roman" panose="02020603050405020304" pitchFamily="18" charset="0"/>
                              <a:cs typeface="Times New Roman" panose="02020603050405020304" pitchFamily="18" charset="0"/>
                            </a:rPr>
                            <m:t> </m:t>
                          </m:r>
                          <m:r>
                            <m:rPr>
                              <m:nor/>
                            </m:rPr>
                            <a:rPr lang="en-US" altLang="zh-TW" sz="2400" smtClean="0">
                              <a:solidFill>
                                <a:srgbClr val="C00000"/>
                              </a:solidFill>
                              <a:latin typeface="Times New Roman" panose="02020603050405020304" pitchFamily="18" charset="0"/>
                              <a:cs typeface="Times New Roman" panose="02020603050405020304" pitchFamily="18" charset="0"/>
                            </a:rPr>
                            <m:t>log</m:t>
                          </m:r>
                          <m:r>
                            <m:rPr>
                              <m:nor/>
                            </m:rPr>
                            <a:rPr lang="en-US" altLang="zh-TW" sz="2400" smtClean="0">
                              <a:solidFill>
                                <a:srgbClr val="C00000"/>
                              </a:solidFill>
                              <a:latin typeface="Times New Roman" panose="02020603050405020304" pitchFamily="18" charset="0"/>
                              <a:cs typeface="Times New Roman" panose="02020603050405020304" pitchFamily="18" charset="0"/>
                            </a:rPr>
                            <m:t>−</m:t>
                          </m:r>
                          <m:r>
                            <m:rPr>
                              <m:nor/>
                            </m:rPr>
                            <a:rPr lang="en-US" altLang="zh-TW" sz="2400" smtClean="0">
                              <a:solidFill>
                                <a:srgbClr val="C00000"/>
                              </a:solidFill>
                              <a:latin typeface="Times New Roman" panose="02020603050405020304" pitchFamily="18" charset="0"/>
                              <a:cs typeface="Times New Roman" panose="02020603050405020304" pitchFamily="18" charset="0"/>
                            </a:rPr>
                            <m:t>likelihood</m:t>
                          </m:r>
                          <m:r>
                            <m:rPr>
                              <m:nor/>
                            </m:rPr>
                            <a:rPr lang="en-US" altLang="zh-TW" sz="2400" smtClean="0">
                              <a:solidFill>
                                <a:srgbClr val="C00000"/>
                              </a:solidFill>
                              <a:latin typeface="Times New Roman" panose="02020603050405020304" pitchFamily="18" charset="0"/>
                              <a:cs typeface="Times New Roman" panose="02020603050405020304" pitchFamily="18" charset="0"/>
                            </a:rPr>
                            <m:t> </m:t>
                          </m:r>
                          <m:r>
                            <m:rPr>
                              <m:sty m:val="p"/>
                            </m:rPr>
                            <a:rPr lang="en-US" altLang="zh-TW" sz="2400" b="0" i="0" smtClean="0">
                              <a:solidFill>
                                <a:srgbClr val="C00000"/>
                              </a:solidFill>
                              <a:latin typeface="Cambria Math" panose="02040503050406030204" pitchFamily="18" charset="0"/>
                              <a:cs typeface="Times New Roman" panose="02020603050405020304" pitchFamily="18" charset="0"/>
                            </a:rPr>
                            <m:t>for</m:t>
                          </m:r>
                          <m:r>
                            <a:rPr lang="en-US" altLang="zh-TW" sz="2400" b="0" i="0" smtClean="0">
                              <a:solidFill>
                                <a:srgbClr val="C00000"/>
                              </a:solidFill>
                              <a:latin typeface="Cambria Math" panose="02040503050406030204" pitchFamily="18" charset="0"/>
                              <a:cs typeface="Times New Roman" panose="02020603050405020304" pitchFamily="18" charset="0"/>
                            </a:rPr>
                            <m:t> </m:t>
                          </m:r>
                          <m:r>
                            <m:rPr>
                              <m:sty m:val="p"/>
                            </m:rPr>
                            <a:rPr lang="en-US" altLang="zh-TW" sz="2400" b="0" i="0" smtClean="0">
                              <a:solidFill>
                                <a:srgbClr val="C00000"/>
                              </a:solidFill>
                              <a:latin typeface="Cambria Math" panose="02040503050406030204" pitchFamily="18" charset="0"/>
                              <a:cs typeface="Times New Roman" panose="02020603050405020304" pitchFamily="18" charset="0"/>
                            </a:rPr>
                            <m:t>feature</m:t>
                          </m:r>
                          <m:r>
                            <a:rPr lang="en-US" altLang="zh-TW" sz="2400" b="0" i="0" smtClean="0">
                              <a:solidFill>
                                <a:srgbClr val="C00000"/>
                              </a:solidFill>
                              <a:latin typeface="Cambria Math" panose="02040503050406030204" pitchFamily="18" charset="0"/>
                              <a:cs typeface="Times New Roman" panose="02020603050405020304" pitchFamily="18" charset="0"/>
                            </a:rPr>
                            <m:t> </m:t>
                          </m:r>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𝑥</m:t>
                              </m:r>
                            </m:e>
                            <m:sub>
                              <m:r>
                                <a:rPr lang="en-US" altLang="zh-TW" sz="2400" i="1">
                                  <a:solidFill>
                                    <a:srgbClr val="C00000"/>
                                  </a:solidFill>
                                  <a:latin typeface="Cambria Math" panose="02040503050406030204" pitchFamily="18" charset="0"/>
                                  <a:cs typeface="Times New Roman" panose="02020603050405020304" pitchFamily="18" charset="0"/>
                                </a:rPr>
                                <m:t>𝑗</m:t>
                              </m:r>
                            </m:sub>
                          </m:sSub>
                        </m:e>
                      </m:nary>
                    </m:oMath>
                  </m:oMathPara>
                </a14:m>
                <a:endParaRPr lang="en-US" altLang="zh-TW"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Each of these log-likelihood terms depends on different sets of parameters, so they can be optimized independently</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want to maximize </a:t>
                </a:r>
                <a14:m>
                  <m:oMath xmlns:m="http://schemas.openxmlformats.org/officeDocument/2006/math">
                    <m:nary>
                      <m:naryPr>
                        <m:chr m:val="∑"/>
                        <m:ctrlPr>
                          <a:rPr lang="en-US" altLang="zh-TW" sz="2800" i="1">
                            <a:solidFill>
                              <a:srgbClr val="C00000"/>
                            </a:solidFill>
                            <a:latin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cs typeface="Times New Roman" panose="02020603050405020304" pitchFamily="18" charset="0"/>
                          </a:rPr>
                          <m:t>𝑖</m:t>
                        </m:r>
                        <m:r>
                          <a:rPr lang="en-US" altLang="zh-TW" sz="2800" i="1">
                            <a:solidFill>
                              <a:srgbClr val="C00000"/>
                            </a:solidFill>
                            <a:latin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cs typeface="Times New Roman" panose="02020603050405020304" pitchFamily="18" charset="0"/>
                          </a:rPr>
                          <m:t>𝑁</m:t>
                        </m:r>
                      </m:sup>
                      <m:e>
                        <m:func>
                          <m:funcPr>
                            <m:ctrlPr>
                              <a:rPr lang="en-US" altLang="zh-TW" sz="2800" i="1">
                                <a:solidFill>
                                  <a:srgbClr val="C00000"/>
                                </a:solidFill>
                                <a:latin typeface="Cambria Math" panose="02040503050406030204" pitchFamily="18" charset="0"/>
                                <a:cs typeface="Times New Roman" panose="02020603050405020304" pitchFamily="18" charset="0"/>
                              </a:rPr>
                            </m:ctrlPr>
                          </m:funcPr>
                          <m:fName>
                            <m:r>
                              <m:rPr>
                                <m:sty m:val="p"/>
                              </m:rPr>
                              <a:rPr lang="en-US" altLang="zh-TW" sz="2800">
                                <a:solidFill>
                                  <a:srgbClr val="C00000"/>
                                </a:solidFill>
                                <a:latin typeface="Cambria Math" panose="02040503050406030204" pitchFamily="18" charset="0"/>
                                <a:cs typeface="Times New Roman" panose="02020603050405020304" pitchFamily="18" charset="0"/>
                              </a:rPr>
                              <m:t>log</m:t>
                            </m:r>
                          </m:fName>
                          <m:e>
                            <m:r>
                              <a:rPr lang="en-US" altLang="zh-TW" sz="2800" i="1">
                                <a:solidFill>
                                  <a:srgbClr val="C00000"/>
                                </a:solidFill>
                                <a:latin typeface="Cambria Math" panose="02040503050406030204" pitchFamily="18" charset="0"/>
                                <a:cs typeface="Times New Roman" panose="02020603050405020304" pitchFamily="18" charset="0"/>
                              </a:rPr>
                              <m:t>𝑝</m:t>
                            </m:r>
                            <m:d>
                              <m:dPr>
                                <m:ctrlPr>
                                  <a:rPr lang="en-US" altLang="zh-TW" sz="2800" i="1">
                                    <a:solidFill>
                                      <a:srgbClr val="C00000"/>
                                    </a:solidFill>
                                    <a:latin typeface="Cambria Math" panose="02040503050406030204" pitchFamily="18" charset="0"/>
                                    <a:cs typeface="Times New Roman" panose="02020603050405020304" pitchFamily="18" charset="0"/>
                                  </a:rPr>
                                </m:ctrlPr>
                              </m:dPr>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𝑥</m:t>
                                    </m:r>
                                  </m:e>
                                  <m:sub>
                                    <m:r>
                                      <a:rPr lang="en-US" altLang="zh-TW" sz="2800" i="1">
                                        <a:solidFill>
                                          <a:srgbClr val="C00000"/>
                                        </a:solidFill>
                                        <a:latin typeface="Cambria Math" panose="02040503050406030204" pitchFamily="18" charset="0"/>
                                        <a:cs typeface="Times New Roman" panose="02020603050405020304" pitchFamily="18" charset="0"/>
                                      </a:rPr>
                                      <m:t>𝑖</m:t>
                                    </m:r>
                                    <m:r>
                                      <a:rPr lang="en-US" altLang="zh-TW" sz="2800" i="1">
                                        <a:solidFill>
                                          <a:srgbClr val="C00000"/>
                                        </a:solidFill>
                                        <a:latin typeface="Cambria Math" panose="02040503050406030204" pitchFamily="18" charset="0"/>
                                        <a:cs typeface="Times New Roman" panose="02020603050405020304" pitchFamily="18" charset="0"/>
                                      </a:rPr>
                                      <m:t>,</m:t>
                                    </m:r>
                                    <m:r>
                                      <a:rPr lang="en-US" altLang="zh-TW" sz="2800" i="1">
                                        <a:solidFill>
                                          <a:srgbClr val="C00000"/>
                                        </a:solidFill>
                                        <a:latin typeface="Cambria Math" panose="02040503050406030204" pitchFamily="18" charset="0"/>
                                        <a:cs typeface="Times New Roman" panose="02020603050405020304" pitchFamily="18" charset="0"/>
                                      </a:rPr>
                                      <m:t>𝑗</m:t>
                                    </m:r>
                                  </m:sub>
                                </m:sSub>
                              </m:e>
                              <m:e>
                                <m:sSub>
                                  <m:sSubPr>
                                    <m:ctrlPr>
                                      <a:rPr lang="zh-TW" altLang="en-US" sz="2800" i="1">
                                        <a:solidFill>
                                          <a:srgbClr val="C00000"/>
                                        </a:solidFill>
                                        <a:latin typeface="Cambria Math" panose="02040503050406030204" pitchFamily="18" charset="0"/>
                                      </a:rPr>
                                    </m:ctrlPr>
                                  </m:sSubPr>
                                  <m:e>
                                    <m:r>
                                      <a:rPr lang="zh-TW" altLang="en-US" sz="2800" i="1">
                                        <a:solidFill>
                                          <a:srgbClr val="C00000"/>
                                        </a:solidFill>
                                        <a:latin typeface="Cambria Math" panose="02040503050406030204" pitchFamily="18" charset="0"/>
                                      </a:rPr>
                                      <m:t>𝜔</m:t>
                                    </m:r>
                                  </m:e>
                                  <m:sub>
                                    <m:r>
                                      <a:rPr lang="zh-TW" altLang="en-US" sz="2800" i="1">
                                        <a:solidFill>
                                          <a:srgbClr val="C00000"/>
                                        </a:solidFill>
                                        <a:latin typeface="Cambria Math" panose="02040503050406030204" pitchFamily="18" charset="0"/>
                                      </a:rPr>
                                      <m:t>𝑖</m:t>
                                    </m:r>
                                    <m:r>
                                      <a:rPr lang="en-US" altLang="zh-TW"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𝑐</m:t>
                                    </m:r>
                                  </m:sub>
                                </m:sSub>
                              </m:e>
                            </m:d>
                          </m:e>
                        </m:func>
                      </m:e>
                    </m:nary>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02160" y="584775"/>
                <a:ext cx="11350869" cy="6093271"/>
              </a:xfrm>
              <a:prstGeom prst="rect">
                <a:avLst/>
              </a:prstGeom>
              <a:blipFill>
                <a:blip r:embed="rId2"/>
                <a:stretch>
                  <a:fillRect l="-967" t="-1101" r="-1235"/>
                </a:stretch>
              </a:blipFill>
            </p:spPr>
            <p:txBody>
              <a:bodyPr/>
              <a:lstStyle/>
              <a:p>
                <a:r>
                  <a:rPr lang="zh-TW" altLang="en-US">
                    <a:noFill/>
                  </a:rPr>
                  <a:t> </a:t>
                </a:r>
              </a:p>
            </p:txBody>
          </p:sp>
        </mc:Fallback>
      </mc:AlternateContent>
      <p:sp>
        <p:nvSpPr>
          <p:cNvPr id="5" name="Line 53"/>
          <p:cNvSpPr>
            <a:spLocks noChangeShapeType="1"/>
          </p:cNvSpPr>
          <p:nvPr/>
        </p:nvSpPr>
        <p:spPr bwMode="auto">
          <a:xfrm>
            <a:off x="2458347" y="584775"/>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905389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4"/>
          <p:cNvSpPr txBox="1">
            <a:spLocks noChangeArrowheads="1"/>
          </p:cNvSpPr>
          <p:nvPr/>
        </p:nvSpPr>
        <p:spPr bwMode="auto">
          <a:xfrm>
            <a:off x="1947135" y="53522"/>
            <a:ext cx="81112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Naïve Bayes: Making Predictions </a:t>
            </a:r>
            <a:r>
              <a:rPr lang="en-US" altLang="zh-TW" b="1" dirty="0">
                <a:solidFill>
                  <a:srgbClr val="FF0000"/>
                </a:solidFill>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2" name="Rectangle 1"/>
              <p:cNvSpPr/>
              <p:nvPr/>
            </p:nvSpPr>
            <p:spPr>
              <a:xfrm>
                <a:off x="285135" y="745676"/>
                <a:ext cx="11789169" cy="5533053"/>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We predict the category by performing </a:t>
                </a:r>
                <a:r>
                  <a:rPr lang="en-US" altLang="zh-TW" sz="2800" dirty="0">
                    <a:solidFill>
                      <a:srgbClr val="0000FF"/>
                    </a:solidFill>
                    <a:latin typeface="Times New Roman" panose="02020603050405020304" pitchFamily="18" charset="0"/>
                    <a:cs typeface="Times New Roman" panose="02020603050405020304" pitchFamily="18" charset="0"/>
                  </a:rPr>
                  <a:t>inference </a:t>
                </a:r>
                <a:r>
                  <a:rPr lang="en-US" altLang="zh-TW" sz="2800" dirty="0">
                    <a:solidFill>
                      <a:srgbClr val="000000"/>
                    </a:solidFill>
                    <a:latin typeface="Times New Roman" panose="02020603050405020304" pitchFamily="18" charset="0"/>
                    <a:cs typeface="Times New Roman" panose="02020603050405020304" pitchFamily="18" charset="0"/>
                  </a:rPr>
                  <a:t>in the model.</a:t>
                </a:r>
              </a:p>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Apply </a:t>
                </a:r>
                <a:r>
                  <a:rPr lang="en-US" altLang="zh-TW" sz="2800" dirty="0">
                    <a:solidFill>
                      <a:srgbClr val="0000FF"/>
                    </a:solidFill>
                    <a:latin typeface="Times New Roman" panose="02020603050405020304" pitchFamily="18" charset="0"/>
                    <a:cs typeface="Times New Roman" panose="02020603050405020304" pitchFamily="18" charset="0"/>
                  </a:rPr>
                  <a:t>Bayes' Rule</a:t>
                </a:r>
                <a:r>
                  <a:rPr lang="en-US" altLang="zh-TW" sz="2800" dirty="0">
                    <a:solidFill>
                      <a:srgbClr val="000000"/>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m:t>
                          </m:r>
                        </m:e>
                      </m:d>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smtClean="0">
                              <a:solidFill>
                                <a:srgbClr val="FF0000"/>
                              </a:solidFill>
                              <a:latin typeface="Cambria Math" panose="02040503050406030204" pitchFamily="18" charset="0"/>
                              <a:cs typeface="Times New Roman" panose="02020603050405020304" pitchFamily="18" charset="0"/>
                            </a:rPr>
                            <m:t>𝑝</m:t>
                          </m:r>
                          <m:d>
                            <m:dPr>
                              <m:ctrlPr>
                                <a:rPr lang="en-US" altLang="zh-TW" sz="2800" i="1">
                                  <a:solidFill>
                                    <a:srgbClr val="FF0000"/>
                                  </a:solidFill>
                                  <a:latin typeface="Cambria Math" panose="02040503050406030204" pitchFamily="18" charset="0"/>
                                  <a:cs typeface="Times New Roman" panose="02020603050405020304" pitchFamily="18" charset="0"/>
                                </a:rPr>
                              </m:ctrlPr>
                            </m:dPr>
                            <m:e>
                              <m:r>
                                <a:rPr lang="en-US" altLang="zh-TW" sz="2800" b="1" i="1">
                                  <a:solidFill>
                                    <a:srgbClr val="FF0000"/>
                                  </a:solidFill>
                                  <a:latin typeface="Cambria Math" panose="02040503050406030204" pitchFamily="18" charset="0"/>
                                  <a:cs typeface="Times New Roman" panose="02020603050405020304" pitchFamily="18" charset="0"/>
                                </a:rPr>
                                <m:t>𝒙</m:t>
                              </m:r>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b="0" i="1" smtClean="0">
                                      <a:solidFill>
                                        <a:srgbClr val="FF0000"/>
                                      </a:solidFill>
                                      <a:latin typeface="Cambria Math" panose="02040503050406030204" pitchFamily="18" charset="0"/>
                                    </a:rPr>
                                    <m:t>𝑐</m:t>
                                  </m:r>
                                </m:sub>
                              </m:sSub>
                            </m:e>
                          </m:d>
                          <m:r>
                            <a:rPr lang="en-US" altLang="zh-TW" sz="2800" i="1" smtClean="0">
                              <a:solidFill>
                                <a:schemeClr val="tx1"/>
                              </a:solidFill>
                              <a:latin typeface="Cambria Math" panose="02040503050406030204" pitchFamily="18" charset="0"/>
                              <a:cs typeface="Times New Roman" panose="02020603050405020304" pitchFamily="18" charset="0"/>
                            </a:rPr>
                            <m:t>𝑝</m:t>
                          </m:r>
                          <m:r>
                            <a:rPr lang="en-US" altLang="zh-TW" sz="2800" i="1" smtClean="0">
                              <a:solidFill>
                                <a:schemeClr val="tx1"/>
                              </a:solidFill>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smtClean="0">
                              <a:solidFill>
                                <a:schemeClr val="tx1"/>
                              </a:solidFill>
                              <a:latin typeface="Cambria Math" panose="02040503050406030204" pitchFamily="18" charset="0"/>
                              <a:cs typeface="Times New Roman" panose="02020603050405020304" pitchFamily="18" charset="0"/>
                            </a:rPr>
                            <m:t>)</m:t>
                          </m:r>
                        </m:num>
                        <m:den>
                          <m:r>
                            <a:rPr lang="en-US" altLang="zh-TW" sz="2800" i="1" smtClean="0">
                              <a:solidFill>
                                <a:srgbClr val="006600"/>
                              </a:solidFill>
                              <a:latin typeface="Cambria Math" panose="02040503050406030204" pitchFamily="18" charset="0"/>
                              <a:cs typeface="Times New Roman" panose="02020603050405020304" pitchFamily="18" charset="0"/>
                            </a:rPr>
                            <m:t>𝑝</m:t>
                          </m:r>
                          <m:r>
                            <a:rPr lang="en-US" altLang="zh-TW" sz="2800" i="1" smtClean="0">
                              <a:solidFill>
                                <a:srgbClr val="006600"/>
                              </a:solidFill>
                              <a:latin typeface="Cambria Math" panose="02040503050406030204" pitchFamily="18" charset="0"/>
                              <a:cs typeface="Times New Roman" panose="02020603050405020304" pitchFamily="18" charset="0"/>
                            </a:rPr>
                            <m:t>(</m:t>
                          </m:r>
                          <m:r>
                            <a:rPr lang="en-US" altLang="zh-TW" sz="2800" b="1" i="1">
                              <a:solidFill>
                                <a:srgbClr val="006600"/>
                              </a:solidFill>
                              <a:latin typeface="Cambria Math" panose="02040503050406030204" pitchFamily="18" charset="0"/>
                              <a:cs typeface="Times New Roman" panose="02020603050405020304" pitchFamily="18" charset="0"/>
                            </a:rPr>
                            <m:t>𝒙</m:t>
                          </m:r>
                          <m:r>
                            <a:rPr lang="en-US" altLang="zh-TW" sz="2800" i="1">
                              <a:solidFill>
                                <a:srgbClr val="006600"/>
                              </a:solidFill>
                              <a:latin typeface="Cambria Math" panose="02040503050406030204" pitchFamily="18" charset="0"/>
                              <a:cs typeface="Times New Roman" panose="02020603050405020304" pitchFamily="18" charset="0"/>
                            </a:rPr>
                            <m:t>)</m:t>
                          </m:r>
                        </m:den>
                      </m:f>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smtClean="0">
                              <a:solidFill>
                                <a:srgbClr val="FF0000"/>
                              </a:solidFill>
                              <a:latin typeface="Cambria Math" panose="02040503050406030204" pitchFamily="18" charset="0"/>
                              <a:cs typeface="Times New Roman" panose="02020603050405020304" pitchFamily="18" charset="0"/>
                            </a:rPr>
                            <m:t>𝑝</m:t>
                          </m:r>
                          <m:d>
                            <m:dPr>
                              <m:ctrlPr>
                                <a:rPr lang="en-US" altLang="zh-TW" sz="2800" i="1">
                                  <a:solidFill>
                                    <a:srgbClr val="FF0000"/>
                                  </a:solidFill>
                                  <a:latin typeface="Cambria Math" panose="02040503050406030204" pitchFamily="18" charset="0"/>
                                  <a:cs typeface="Times New Roman" panose="02020603050405020304" pitchFamily="18" charset="0"/>
                                </a:rPr>
                              </m:ctrlPr>
                            </m:dPr>
                            <m:e>
                              <m:r>
                                <a:rPr lang="en-US" altLang="zh-TW" sz="2800" b="1" i="1">
                                  <a:solidFill>
                                    <a:srgbClr val="FF0000"/>
                                  </a:solidFill>
                                  <a:latin typeface="Cambria Math" panose="02040503050406030204" pitchFamily="18" charset="0"/>
                                  <a:cs typeface="Times New Roman" panose="02020603050405020304" pitchFamily="18" charset="0"/>
                                </a:rPr>
                                <m:t>𝒙</m:t>
                              </m:r>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b="0" i="1" smtClean="0">
                                      <a:solidFill>
                                        <a:srgbClr val="FF0000"/>
                                      </a:solidFill>
                                      <a:latin typeface="Cambria Math" panose="02040503050406030204" pitchFamily="18" charset="0"/>
                                    </a:rPr>
                                    <m:t>𝑐</m:t>
                                  </m:r>
                                </m:sub>
                              </m:sSub>
                            </m:e>
                          </m:d>
                          <m:r>
                            <a:rPr lang="en-US" altLang="zh-TW" sz="2800" i="1" smtClean="0">
                              <a:solidFill>
                                <a:schemeClr val="tx1"/>
                              </a:solidFill>
                              <a:latin typeface="Cambria Math" panose="02040503050406030204" pitchFamily="18" charset="0"/>
                              <a:cs typeface="Times New Roman" panose="02020603050405020304" pitchFamily="18" charset="0"/>
                            </a:rPr>
                            <m:t>𝑝</m:t>
                          </m:r>
                          <m:r>
                            <a:rPr lang="en-US" altLang="zh-TW" sz="2800" i="1" smtClean="0">
                              <a:solidFill>
                                <a:schemeClr val="tx1"/>
                              </a:solidFill>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smtClean="0">
                              <a:solidFill>
                                <a:schemeClr val="tx1"/>
                              </a:solidFill>
                              <a:latin typeface="Cambria Math" panose="02040503050406030204" pitchFamily="18" charset="0"/>
                              <a:cs typeface="Times New Roman" panose="02020603050405020304" pitchFamily="18" charset="0"/>
                            </a:rPr>
                            <m:t>)</m:t>
                          </m:r>
                        </m:num>
                        <m:den>
                          <m:nary>
                            <m:naryPr>
                              <m:chr m:val="∑"/>
                              <m:ctrlPr>
                                <a:rPr lang="en-US" altLang="zh-TW" sz="2800" i="1" smtClean="0">
                                  <a:solidFill>
                                    <a:srgbClr val="006600"/>
                                  </a:solidFill>
                                  <a:latin typeface="Cambria Math" panose="02040503050406030204" pitchFamily="18" charset="0"/>
                                  <a:cs typeface="Times New Roman" panose="02020603050405020304" pitchFamily="18" charset="0"/>
                                </a:rPr>
                              </m:ctrlPr>
                            </m:naryPr>
                            <m:sub>
                              <m:r>
                                <a:rPr lang="en-US" altLang="zh-TW" sz="2800" b="0" i="1" smtClean="0">
                                  <a:solidFill>
                                    <a:srgbClr val="006600"/>
                                  </a:solidFill>
                                  <a:latin typeface="Cambria Math" panose="02040503050406030204" pitchFamily="18" charset="0"/>
                                  <a:cs typeface="Times New Roman" panose="02020603050405020304" pitchFamily="18" charset="0"/>
                                </a:rPr>
                                <m:t>𝑐</m:t>
                              </m:r>
                              <m:r>
                                <a:rPr lang="en-US" altLang="zh-TW" sz="2800" b="0" i="1" smtClean="0">
                                  <a:solidFill>
                                    <a:srgbClr val="006600"/>
                                  </a:solidFill>
                                  <a:latin typeface="Cambria Math" panose="02040503050406030204" pitchFamily="18" charset="0"/>
                                  <a:cs typeface="Times New Roman" panose="02020603050405020304" pitchFamily="18" charset="0"/>
                                </a:rPr>
                                <m:t>=1</m:t>
                              </m:r>
                            </m:sub>
                            <m:sup>
                              <m:r>
                                <a:rPr lang="en-US" altLang="zh-TW" sz="2800" b="0" i="1" smtClean="0">
                                  <a:solidFill>
                                    <a:srgbClr val="006600"/>
                                  </a:solidFill>
                                  <a:latin typeface="Cambria Math" panose="02040503050406030204" pitchFamily="18" charset="0"/>
                                  <a:cs typeface="Times New Roman" panose="02020603050405020304" pitchFamily="18" charset="0"/>
                                </a:rPr>
                                <m:t>𝐶</m:t>
                              </m:r>
                            </m:sup>
                            <m:e>
                              <m:r>
                                <a:rPr lang="en-US" altLang="zh-TW" sz="2800" i="1">
                                  <a:solidFill>
                                    <a:srgbClr val="006600"/>
                                  </a:solidFill>
                                  <a:latin typeface="Cambria Math" panose="02040503050406030204" pitchFamily="18" charset="0"/>
                                  <a:cs typeface="Times New Roman" panose="02020603050405020304" pitchFamily="18" charset="0"/>
                                </a:rPr>
                                <m:t>𝑝</m:t>
                              </m:r>
                              <m:r>
                                <a:rPr lang="en-US" altLang="zh-TW" sz="2800" i="1">
                                  <a:solidFill>
                                    <a:srgbClr val="006600"/>
                                  </a:solidFill>
                                  <a:latin typeface="Cambria Math" panose="02040503050406030204" pitchFamily="18" charset="0"/>
                                  <a:cs typeface="Times New Roman" panose="02020603050405020304" pitchFamily="18" charset="0"/>
                                </a:rPr>
                                <m:t>(</m:t>
                              </m:r>
                              <m:sSub>
                                <m:sSubPr>
                                  <m:ctrlPr>
                                    <a:rPr lang="zh-TW" altLang="en-US" sz="2800" i="1">
                                      <a:solidFill>
                                        <a:srgbClr val="006600"/>
                                      </a:solidFill>
                                      <a:latin typeface="Cambria Math" panose="02040503050406030204" pitchFamily="18" charset="0"/>
                                    </a:rPr>
                                  </m:ctrlPr>
                                </m:sSubPr>
                                <m:e>
                                  <m:r>
                                    <a:rPr lang="zh-TW" altLang="en-US" sz="2800" i="1">
                                      <a:solidFill>
                                        <a:srgbClr val="006600"/>
                                      </a:solidFill>
                                      <a:latin typeface="Cambria Math" panose="02040503050406030204" pitchFamily="18" charset="0"/>
                                    </a:rPr>
                                    <m:t>𝜔</m:t>
                                  </m:r>
                                </m:e>
                                <m:sub>
                                  <m:r>
                                    <a:rPr lang="en-US" altLang="zh-TW" sz="2800" b="0" i="1" smtClean="0">
                                      <a:solidFill>
                                        <a:srgbClr val="006600"/>
                                      </a:solidFill>
                                      <a:latin typeface="Cambria Math" panose="02040503050406030204" pitchFamily="18" charset="0"/>
                                    </a:rPr>
                                    <m:t>𝑐</m:t>
                                  </m:r>
                                </m:sub>
                              </m:sSub>
                              <m:r>
                                <a:rPr lang="en-US" altLang="zh-TW" sz="2800" i="1">
                                  <a:solidFill>
                                    <a:srgbClr val="006600"/>
                                  </a:solidFill>
                                  <a:latin typeface="Cambria Math" panose="02040503050406030204" pitchFamily="18" charset="0"/>
                                  <a:cs typeface="Times New Roman" panose="02020603050405020304" pitchFamily="18" charset="0"/>
                                </a:rPr>
                                <m:t>)</m:t>
                              </m:r>
                              <m:r>
                                <a:rPr lang="en-US" altLang="zh-TW" sz="2800" i="1">
                                  <a:solidFill>
                                    <a:srgbClr val="006600"/>
                                  </a:solidFill>
                                  <a:latin typeface="Cambria Math" panose="02040503050406030204" pitchFamily="18" charset="0"/>
                                  <a:cs typeface="Times New Roman" panose="02020603050405020304" pitchFamily="18" charset="0"/>
                                </a:rPr>
                                <m:t>𝑝</m:t>
                              </m:r>
                              <m:d>
                                <m:dPr>
                                  <m:ctrlPr>
                                    <a:rPr lang="en-US" altLang="zh-TW" sz="2800" i="1">
                                      <a:solidFill>
                                        <a:srgbClr val="006600"/>
                                      </a:solidFill>
                                      <a:latin typeface="Cambria Math" panose="02040503050406030204" pitchFamily="18" charset="0"/>
                                      <a:cs typeface="Times New Roman" panose="02020603050405020304" pitchFamily="18" charset="0"/>
                                    </a:rPr>
                                  </m:ctrlPr>
                                </m:dPr>
                                <m:e>
                                  <m:r>
                                    <a:rPr lang="en-US" altLang="zh-TW" sz="2800" b="1" i="1">
                                      <a:solidFill>
                                        <a:srgbClr val="006600"/>
                                      </a:solidFill>
                                      <a:latin typeface="Cambria Math" panose="02040503050406030204" pitchFamily="18" charset="0"/>
                                      <a:cs typeface="Times New Roman" panose="02020603050405020304" pitchFamily="18" charset="0"/>
                                    </a:rPr>
                                    <m:t>𝒙</m:t>
                                  </m:r>
                                  <m:r>
                                    <a:rPr lang="en-US" altLang="zh-TW" sz="2800" i="1">
                                      <a:solidFill>
                                        <a:srgbClr val="006600"/>
                                      </a:solidFill>
                                      <a:latin typeface="Cambria Math" panose="02040503050406030204" pitchFamily="18" charset="0"/>
                                      <a:cs typeface="Times New Roman" panose="02020603050405020304" pitchFamily="18" charset="0"/>
                                    </a:rPr>
                                    <m:t>|</m:t>
                                  </m:r>
                                  <m:sSub>
                                    <m:sSubPr>
                                      <m:ctrlPr>
                                        <a:rPr lang="zh-TW" altLang="en-US" sz="2800" i="1">
                                          <a:solidFill>
                                            <a:srgbClr val="006600"/>
                                          </a:solidFill>
                                          <a:latin typeface="Cambria Math" panose="02040503050406030204" pitchFamily="18" charset="0"/>
                                        </a:rPr>
                                      </m:ctrlPr>
                                    </m:sSubPr>
                                    <m:e>
                                      <m:r>
                                        <a:rPr lang="zh-TW" altLang="en-US" sz="2800" i="1">
                                          <a:solidFill>
                                            <a:srgbClr val="006600"/>
                                          </a:solidFill>
                                          <a:latin typeface="Cambria Math" panose="02040503050406030204" pitchFamily="18" charset="0"/>
                                        </a:rPr>
                                        <m:t>𝜔</m:t>
                                      </m:r>
                                    </m:e>
                                    <m:sub>
                                      <m:r>
                                        <a:rPr lang="en-US" altLang="zh-TW" sz="2800" b="0" i="1" smtClean="0">
                                          <a:solidFill>
                                            <a:srgbClr val="006600"/>
                                          </a:solidFill>
                                          <a:latin typeface="Cambria Math" panose="02040503050406030204" pitchFamily="18" charset="0"/>
                                        </a:rPr>
                                        <m:t>𝑐</m:t>
                                      </m:r>
                                    </m:sub>
                                  </m:sSub>
                                </m:e>
                              </m:d>
                            </m:e>
                          </m:nary>
                        </m:den>
                      </m:f>
                      <m:r>
                        <a:rPr lang="en-US" altLang="zh-TW" sz="2800" b="0"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nary>
                            <m:naryPr>
                              <m:chr m:val="∏"/>
                              <m:limLoc m:val="subSup"/>
                              <m:ctrlPr>
                                <a:rPr lang="en-US" altLang="zh-TW" sz="2800" i="1" smtClean="0">
                                  <a:solidFill>
                                    <a:srgbClr val="FF0000"/>
                                  </a:solidFill>
                                  <a:latin typeface="Cambria Math" panose="02040503050406030204" pitchFamily="18" charset="0"/>
                                  <a:cs typeface="Times New Roman" panose="02020603050405020304" pitchFamily="18" charset="0"/>
                                </a:rPr>
                              </m:ctrlPr>
                            </m:naryPr>
                            <m:sub>
                              <m:r>
                                <m:rPr>
                                  <m:brk m:alnAt="25"/>
                                </m:rPr>
                                <a:rPr lang="en-US" altLang="zh-TW" sz="2800" b="0" i="1" smtClean="0">
                                  <a:solidFill>
                                    <a:srgbClr val="FF0000"/>
                                  </a:solidFill>
                                  <a:latin typeface="Cambria Math" panose="02040503050406030204" pitchFamily="18" charset="0"/>
                                  <a:cs typeface="Times New Roman" panose="02020603050405020304" pitchFamily="18" charset="0"/>
                                </a:rPr>
                                <m:t>𝑗</m:t>
                              </m:r>
                              <m:r>
                                <a:rPr lang="en-US" altLang="zh-TW" sz="2800" b="0" i="1" smtClean="0">
                                  <a:solidFill>
                                    <a:srgbClr val="FF0000"/>
                                  </a:solidFill>
                                  <a:latin typeface="Cambria Math" panose="02040503050406030204" pitchFamily="18" charset="0"/>
                                  <a:cs typeface="Times New Roman" panose="02020603050405020304" pitchFamily="18" charset="0"/>
                                </a:rPr>
                                <m:t>=</m:t>
                              </m:r>
                              <m:r>
                                <m:rPr>
                                  <m:brk m:alnAt="25"/>
                                </m:rPr>
                                <a:rPr lang="en-US" altLang="zh-TW" sz="2800" b="0" i="1" smtClean="0">
                                  <a:solidFill>
                                    <a:srgbClr val="FF0000"/>
                                  </a:solidFill>
                                  <a:latin typeface="Cambria Math" panose="02040503050406030204" pitchFamily="18" charset="0"/>
                                  <a:cs typeface="Times New Roman" panose="02020603050405020304" pitchFamily="18" charset="0"/>
                                </a:rPr>
                                <m:t>1</m:t>
                              </m:r>
                            </m:sub>
                            <m:sup>
                              <m:r>
                                <a:rPr lang="en-US" altLang="zh-TW" sz="2800" b="0" i="1" smtClean="0">
                                  <a:solidFill>
                                    <a:srgbClr val="FF0000"/>
                                  </a:solidFill>
                                  <a:latin typeface="Cambria Math" panose="02040503050406030204" pitchFamily="18" charset="0"/>
                                  <a:cs typeface="Times New Roman" panose="02020603050405020304" pitchFamily="18" charset="0"/>
                                </a:rPr>
                                <m:t>𝐷</m:t>
                              </m:r>
                            </m:sup>
                            <m:e>
                              <m:r>
                                <a:rPr lang="en-US" altLang="zh-TW" sz="2800" i="1" smtClean="0">
                                  <a:solidFill>
                                    <a:srgbClr val="FF0000"/>
                                  </a:solidFill>
                                  <a:latin typeface="Cambria Math" panose="02040503050406030204" pitchFamily="18" charset="0"/>
                                  <a:cs typeface="Times New Roman" panose="02020603050405020304" pitchFamily="18" charset="0"/>
                                </a:rPr>
                                <m:t>𝑝</m:t>
                              </m:r>
                              <m:r>
                                <a:rPr lang="en-US" altLang="zh-TW" sz="2800" i="1" smtClean="0">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𝑥</m:t>
                                  </m:r>
                                </m:e>
                                <m:sub>
                                  <m:r>
                                    <a:rPr lang="en-US" altLang="zh-TW" sz="2800" i="1">
                                      <a:solidFill>
                                        <a:srgbClr val="FF0000"/>
                                      </a:solidFill>
                                      <a:latin typeface="Cambria Math" panose="02040503050406030204" pitchFamily="18" charset="0"/>
                                      <a:cs typeface="Times New Roman" panose="02020603050405020304" pitchFamily="18" charset="0"/>
                                    </a:rPr>
                                    <m:t>𝑗</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zh-TW" altLang="en-US" sz="2800" i="1">
                                      <a:solidFill>
                                        <a:srgbClr val="FF0000"/>
                                      </a:solidFill>
                                      <a:latin typeface="Cambria Math" panose="02040503050406030204" pitchFamily="18" charset="0"/>
                                    </a:rPr>
                                  </m:ctrlPr>
                                </m:sSubPr>
                                <m:e>
                                  <m:r>
                                    <a:rPr lang="zh-TW" altLang="en-US" sz="2800" i="1">
                                      <a:solidFill>
                                        <a:srgbClr val="FF0000"/>
                                      </a:solidFill>
                                      <a:latin typeface="Cambria Math" panose="02040503050406030204" pitchFamily="18" charset="0"/>
                                    </a:rPr>
                                    <m:t>𝜔</m:t>
                                  </m:r>
                                </m:e>
                                <m:sub>
                                  <m:r>
                                    <a:rPr lang="en-US" altLang="zh-TW" sz="2800" b="0" i="1" smtClean="0">
                                      <a:solidFill>
                                        <a:srgbClr val="FF0000"/>
                                      </a:solidFill>
                                      <a:latin typeface="Cambria Math" panose="02040503050406030204" pitchFamily="18" charset="0"/>
                                    </a:rPr>
                                    <m:t>𝑐</m:t>
                                  </m:r>
                                </m:sub>
                              </m:sSub>
                              <m:r>
                                <a:rPr lang="en-US" altLang="zh-TW" sz="2800" i="1">
                                  <a:solidFill>
                                    <a:srgbClr val="FF0000"/>
                                  </a:solidFill>
                                  <a:latin typeface="Cambria Math" panose="02040503050406030204" pitchFamily="18" charset="0"/>
                                  <a:cs typeface="Times New Roman" panose="02020603050405020304" pitchFamily="18" charset="0"/>
                                </a:rPr>
                                <m:t>)</m:t>
                              </m:r>
                            </m:e>
                          </m:nary>
                        </m:num>
                        <m:den>
                          <m:nary>
                            <m:naryPr>
                              <m:chr m:val="∑"/>
                              <m:ctrlPr>
                                <a:rPr lang="en-US" altLang="zh-TW" sz="2800" i="1" smtClean="0">
                                  <a:solidFill>
                                    <a:schemeClr val="tx1"/>
                                  </a:solidFill>
                                  <a:latin typeface="Cambria Math" panose="02040503050406030204" pitchFamily="18" charset="0"/>
                                  <a:cs typeface="Times New Roman" panose="02020603050405020304" pitchFamily="18" charset="0"/>
                                </a:rPr>
                              </m:ctrlPr>
                            </m:naryPr>
                            <m:sub>
                              <m:r>
                                <a:rPr lang="en-US" altLang="zh-TW" sz="2800" b="0" i="1" smtClean="0">
                                  <a:solidFill>
                                    <a:schemeClr val="tx1"/>
                                  </a:solidFill>
                                  <a:latin typeface="Cambria Math" panose="02040503050406030204" pitchFamily="18" charset="0"/>
                                  <a:cs typeface="Times New Roman" panose="02020603050405020304" pitchFamily="18" charset="0"/>
                                </a:rPr>
                                <m:t>𝑐</m:t>
                              </m:r>
                              <m:r>
                                <a:rPr lang="en-US" altLang="zh-TW" sz="2800" i="1">
                                  <a:solidFill>
                                    <a:schemeClr val="tx1"/>
                                  </a:solidFill>
                                  <a:latin typeface="Cambria Math" panose="02040503050406030204" pitchFamily="18" charset="0"/>
                                  <a:cs typeface="Times New Roman" panose="02020603050405020304" pitchFamily="18" charset="0"/>
                                </a:rPr>
                                <m:t>=1</m:t>
                              </m:r>
                            </m:sub>
                            <m:sup>
                              <m:r>
                                <a:rPr lang="en-US" altLang="zh-TW" sz="2800" b="0" i="1" smtClean="0">
                                  <a:solidFill>
                                    <a:schemeClr val="tx1"/>
                                  </a:solidFill>
                                  <a:latin typeface="Cambria Math" panose="02040503050406030204" pitchFamily="18" charset="0"/>
                                  <a:cs typeface="Times New Roman" panose="02020603050405020304" pitchFamily="18" charset="0"/>
                                </a:rPr>
                                <m:t>𝐶</m:t>
                              </m:r>
                            </m:sup>
                            <m:e>
                              <m:r>
                                <a:rPr lang="en-US" altLang="zh-TW" sz="2800" i="1">
                                  <a:solidFill>
                                    <a:schemeClr val="tx1"/>
                                  </a:solidFill>
                                  <a:latin typeface="Cambria Math" panose="02040503050406030204" pitchFamily="18" charset="0"/>
                                  <a:cs typeface="Times New Roman" panose="02020603050405020304" pitchFamily="18" charset="0"/>
                                </a:rPr>
                                <m:t>𝑝</m:t>
                              </m:r>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zh-TW" altLang="en-US" sz="2800" i="1">
                                      <a:solidFill>
                                        <a:schemeClr val="tx1"/>
                                      </a:solidFill>
                                      <a:latin typeface="Cambria Math" panose="02040503050406030204" pitchFamily="18" charset="0"/>
                                    </a:rPr>
                                  </m:ctrlPr>
                                </m:sSubPr>
                                <m:e>
                                  <m:r>
                                    <a:rPr lang="zh-TW" altLang="en-US" sz="2800" i="1">
                                      <a:solidFill>
                                        <a:schemeClr val="tx1"/>
                                      </a:solidFill>
                                      <a:latin typeface="Cambria Math" panose="02040503050406030204" pitchFamily="18" charset="0"/>
                                    </a:rPr>
                                    <m:t>𝜔</m:t>
                                  </m:r>
                                </m:e>
                                <m:sub>
                                  <m:r>
                                    <a:rPr lang="en-US" altLang="zh-TW" sz="2800" b="0" i="1" smtClean="0">
                                      <a:solidFill>
                                        <a:schemeClr val="tx1"/>
                                      </a:solidFill>
                                      <a:latin typeface="Cambria Math" panose="02040503050406030204" pitchFamily="18" charset="0"/>
                                    </a:rPr>
                                    <m:t>𝑐</m:t>
                                  </m:r>
                                </m:sub>
                              </m:sSub>
                              <m:r>
                                <a:rPr lang="en-US" altLang="zh-TW" sz="2800" i="1">
                                  <a:solidFill>
                                    <a:schemeClr val="tx1"/>
                                  </a:solidFill>
                                  <a:latin typeface="Cambria Math" panose="02040503050406030204" pitchFamily="18" charset="0"/>
                                  <a:cs typeface="Times New Roman" panose="02020603050405020304" pitchFamily="18" charset="0"/>
                                </a:rPr>
                                <m:t>)</m:t>
                              </m:r>
                              <m:nary>
                                <m:naryPr>
                                  <m:chr m:val="∏"/>
                                  <m:ctrlPr>
                                    <a:rPr lang="zh-TW" altLang="en-US" sz="2800" i="1" smtClean="0">
                                      <a:solidFill>
                                        <a:schemeClr val="tx1"/>
                                      </a:solidFill>
                                      <a:latin typeface="Cambria Math" panose="02040503050406030204" pitchFamily="18" charset="0"/>
                                    </a:rPr>
                                  </m:ctrlPr>
                                </m:naryPr>
                                <m:sub>
                                  <m:r>
                                    <m:rPr>
                                      <m:brk m:alnAt="23"/>
                                    </m:rPr>
                                    <a:rPr lang="en-US" altLang="zh-TW" sz="2800" b="0" i="1" smtClean="0">
                                      <a:solidFill>
                                        <a:schemeClr val="tx1"/>
                                      </a:solidFill>
                                      <a:latin typeface="Cambria Math" panose="02040503050406030204" pitchFamily="18" charset="0"/>
                                    </a:rPr>
                                    <m:t>𝑗</m:t>
                                  </m:r>
                                  <m:r>
                                    <a:rPr lang="en-US" altLang="zh-TW" sz="2800" b="0" i="1" smtClean="0">
                                      <a:solidFill>
                                        <a:schemeClr val="tx1"/>
                                      </a:solidFill>
                                      <a:latin typeface="Cambria Math" panose="02040503050406030204" pitchFamily="18" charset="0"/>
                                    </a:rPr>
                                    <m:t>=1</m:t>
                                  </m:r>
                                </m:sub>
                                <m:sup>
                                  <m:r>
                                    <a:rPr lang="en-US" altLang="zh-TW" sz="2800" b="0" i="1" smtClean="0">
                                      <a:solidFill>
                                        <a:schemeClr val="tx1"/>
                                      </a:solidFill>
                                      <a:latin typeface="Cambria Math" panose="02040503050406030204" pitchFamily="18" charset="0"/>
                                    </a:rPr>
                                    <m:t>𝐷</m:t>
                                  </m:r>
                                </m:sup>
                                <m:e>
                                  <m:r>
                                    <a:rPr lang="en-US" altLang="zh-TW" sz="2800" i="1">
                                      <a:solidFill>
                                        <a:schemeClr val="tx1"/>
                                      </a:solidFill>
                                      <a:latin typeface="Cambria Math" panose="02040503050406030204" pitchFamily="18" charset="0"/>
                                      <a:cs typeface="Times New Roman" panose="02020603050405020304" pitchFamily="18" charset="0"/>
                                    </a:rPr>
                                    <m:t>𝑝</m:t>
                                  </m:r>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𝑗</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zh-TW" altLang="en-US" sz="2800" i="1">
                                          <a:solidFill>
                                            <a:schemeClr val="tx1"/>
                                          </a:solidFill>
                                          <a:latin typeface="Cambria Math" panose="02040503050406030204" pitchFamily="18" charset="0"/>
                                        </a:rPr>
                                      </m:ctrlPr>
                                    </m:sSubPr>
                                    <m:e>
                                      <m:r>
                                        <a:rPr lang="zh-TW" altLang="en-US" sz="2800" i="1">
                                          <a:solidFill>
                                            <a:schemeClr val="tx1"/>
                                          </a:solidFill>
                                          <a:latin typeface="Cambria Math" panose="02040503050406030204" pitchFamily="18" charset="0"/>
                                        </a:rPr>
                                        <m:t>𝜔</m:t>
                                      </m:r>
                                    </m:e>
                                    <m:sub>
                                      <m:r>
                                        <a:rPr lang="en-US" altLang="zh-TW" sz="2800" b="0" i="1" smtClean="0">
                                          <a:solidFill>
                                            <a:schemeClr val="tx1"/>
                                          </a:solidFill>
                                          <a:latin typeface="Cambria Math" panose="02040503050406030204" pitchFamily="18" charset="0"/>
                                        </a:rPr>
                                        <m:t>𝑐</m:t>
                                      </m:r>
                                    </m:sub>
                                  </m:sSub>
                                  <m:r>
                                    <a:rPr lang="en-US" altLang="zh-TW" sz="2800" i="1">
                                      <a:solidFill>
                                        <a:schemeClr val="tx1"/>
                                      </a:solidFill>
                                      <a:latin typeface="Cambria Math" panose="02040503050406030204" pitchFamily="18" charset="0"/>
                                      <a:cs typeface="Times New Roman" panose="02020603050405020304" pitchFamily="18" charset="0"/>
                                    </a:rPr>
                                    <m:t>)</m:t>
                                  </m:r>
                                </m:e>
                              </m:nary>
                            </m:e>
                          </m:nary>
                        </m:den>
                      </m:f>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need not compute the denominator if we're simply trying to determine the mostly likely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Shorthand notation: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𝒙</m:t>
                        </m:r>
                      </m:e>
                    </m:d>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𝑗</m:t>
                        </m:r>
                        <m:r>
                          <a:rPr lang="en-US" altLang="zh-TW" sz="2800" b="0" i="1" smtClean="0">
                            <a:latin typeface="Cambria Math" panose="02040503050406030204" pitchFamily="18" charset="0"/>
                            <a:cs typeface="Times New Roman" panose="02020603050405020304" pitchFamily="18" charset="0"/>
                          </a:rPr>
                          <m:t>=</m:t>
                        </m:r>
                        <m:r>
                          <m:rPr>
                            <m:brk m:alnAt="23"/>
                          </m:rP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e>
                    </m:nary>
                  </m:oMath>
                </a14:m>
                <a:endParaRPr lang="en-US" altLang="zh-TW" sz="2800" dirty="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the value of </a:t>
                </a:r>
                <a:r>
                  <a:rPr lang="en-US" altLang="zh-TW" sz="2800" b="1" i="1" dirty="0">
                    <a:latin typeface="Times New Roman" panose="02020603050405020304" pitchFamily="18" charset="0"/>
                    <a:cs typeface="Times New Roman" panose="02020603050405020304" pitchFamily="18" charset="0"/>
                  </a:rPr>
                  <a:t>x</a:t>
                </a:r>
                <a:r>
                  <a:rPr lang="en-US" altLang="zh-TW" sz="2800" dirty="0">
                    <a:latin typeface="Times New Roman" panose="02020603050405020304" pitchFamily="18" charset="0"/>
                    <a:cs typeface="Times New Roman" panose="02020603050405020304" pitchFamily="18" charset="0"/>
                  </a:rPr>
                  <a:t>, its class is decided by the likelihood ratio</a:t>
                </a:r>
              </a:p>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𝑙</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en-US" altLang="zh-TW" sz="2400" b="1" i="1">
                                  <a:solidFill>
                                    <a:srgbClr val="FF33CC"/>
                                  </a:solidFill>
                                  <a:latin typeface="Cambria Math" panose="02040503050406030204" pitchFamily="18" charset="0"/>
                                  <a:cs typeface="Times New Roman" panose="02020603050405020304" pitchFamily="18" charset="0"/>
                                </a:rPr>
                                <m:t>𝒙</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1 </m:t>
                              </m:r>
                            </m:sub>
                          </m:sSub>
                          <m:r>
                            <a:rPr lang="en-US" altLang="zh-TW" sz="2400" i="1">
                              <a:solidFill>
                                <a:srgbClr val="FF33CC"/>
                              </a:solidFill>
                              <a:latin typeface="Cambria Math" panose="02040503050406030204" pitchFamily="18" charset="0"/>
                              <a:cs typeface="Times New Roman" panose="02020603050405020304" pitchFamily="18" charset="0"/>
                            </a:rPr>
                            <m:t>)</m:t>
                          </m:r>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1 </m:t>
                              </m:r>
                            </m:sub>
                          </m:sSub>
                          <m:r>
                            <a:rPr lang="en-US" altLang="zh-TW" sz="2400" i="1">
                              <a:solidFill>
                                <a:srgbClr val="FF33CC"/>
                              </a:solidFill>
                              <a:latin typeface="Cambria Math" panose="02040503050406030204" pitchFamily="18" charset="0"/>
                              <a:cs typeface="Times New Roman" panose="02020603050405020304" pitchFamily="18" charset="0"/>
                            </a:rPr>
                            <m:t>)</m:t>
                          </m:r>
                        </m:num>
                        <m:den>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en-US" altLang="zh-TW" sz="2400" b="1" i="1">
                                  <a:solidFill>
                                    <a:srgbClr val="FF33CC"/>
                                  </a:solidFill>
                                  <a:latin typeface="Cambria Math" panose="02040503050406030204" pitchFamily="18" charset="0"/>
                                  <a:cs typeface="Times New Roman" panose="02020603050405020304" pitchFamily="18" charset="0"/>
                                </a:rPr>
                                <m:t>𝒙</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2 </m:t>
                              </m:r>
                            </m:sub>
                          </m:sSub>
                          <m:r>
                            <a:rPr lang="en-US" altLang="zh-TW" sz="2400" i="1">
                              <a:solidFill>
                                <a:srgbClr val="FF33CC"/>
                              </a:solidFill>
                              <a:latin typeface="Cambria Math" panose="02040503050406030204" pitchFamily="18" charset="0"/>
                              <a:cs typeface="Times New Roman" panose="02020603050405020304" pitchFamily="18" charset="0"/>
                            </a:rPr>
                            <m:t>)</m:t>
                          </m:r>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2 </m:t>
                              </m:r>
                            </m:sub>
                          </m:sSub>
                          <m:r>
                            <a:rPr lang="en-US" altLang="zh-TW" sz="2400" i="1">
                              <a:solidFill>
                                <a:srgbClr val="FF33CC"/>
                              </a:solidFill>
                              <a:latin typeface="Cambria Math" panose="02040503050406030204" pitchFamily="18" charset="0"/>
                              <a:cs typeface="Times New Roman" panose="02020603050405020304" pitchFamily="18" charset="0"/>
                            </a:rPr>
                            <m:t>)</m:t>
                          </m:r>
                        </m:den>
                      </m:f>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mr>
                              <m:m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&gt;</m:t>
                                  </m:r>
                                </m:e>
                              </m:mr>
                            </m:m>
                          </m:e>
                        </m:m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r>
                                    <m:rPr>
                                      <m:brk m:alnAt="7"/>
                                    </m:rPr>
                                    <a:rPr lang="en-US" altLang="zh-TW" sz="2400" i="1">
                                      <a:latin typeface="Cambria Math" panose="02040503050406030204" pitchFamily="18" charset="0"/>
                                      <a:ea typeface="Cambria Math" panose="02040503050406030204" pitchFamily="18" charset="0"/>
                                      <a:cs typeface="Times New Roman" panose="02020603050405020304" pitchFamily="18" charset="0"/>
                                    </a:rPr>
                                    <m:t>&lt;</m:t>
                                  </m:r>
                                </m:e>
                              </m:m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e>
                              </m:mr>
                            </m:m>
                          </m:e>
                        </m:mr>
                      </m:m>
                      <m:r>
                        <a:rPr lang="en-US" altLang="zh-TW" sz="2400" i="1">
                          <a:latin typeface="Cambria Math" panose="02040503050406030204" pitchFamily="18" charset="0"/>
                          <a:cs typeface="Times New Roman" panose="02020603050405020304" pitchFamily="18" charset="0"/>
                        </a:rPr>
                        <m:t> 1</m:t>
                      </m:r>
                    </m:oMath>
                  </m:oMathPara>
                </a14:m>
                <a:endParaRPr lang="en-US" altLang="zh-TW"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85135" y="745676"/>
                <a:ext cx="11789169" cy="5533053"/>
              </a:xfrm>
              <a:prstGeom prst="rect">
                <a:avLst/>
              </a:prstGeom>
              <a:blipFill>
                <a:blip r:embed="rId2"/>
                <a:stretch>
                  <a:fillRect l="-931" t="-1101" r="-724"/>
                </a:stretch>
              </a:blipFill>
            </p:spPr>
            <p:txBody>
              <a:bodyPr/>
              <a:lstStyle/>
              <a:p>
                <a:r>
                  <a:rPr lang="zh-TW" altLang="en-US">
                    <a:noFill/>
                  </a:rPr>
                  <a:t> </a:t>
                </a:r>
              </a:p>
            </p:txBody>
          </p:sp>
        </mc:Fallback>
      </mc:AlternateContent>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80368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 name="Rectangle 2"/>
          <p:cNvSpPr/>
          <p:nvPr/>
        </p:nvSpPr>
        <p:spPr>
          <a:xfrm>
            <a:off x="2815931" y="107211"/>
            <a:ext cx="6275051"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Example: The spam/not-spam</a:t>
            </a:r>
            <a:r>
              <a:rPr lang="en-US" altLang="zh-TW" sz="3200" dirty="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case</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25925" y="691986"/>
                <a:ext cx="11678970" cy="5991833"/>
              </a:xfrm>
              <a:prstGeom prst="rect">
                <a:avLst/>
              </a:prstGeom>
            </p:spPr>
            <p:txBody>
              <a:bodyPr wrap="square">
                <a:spAutoFit/>
              </a:bodyPr>
              <a:lstStyle/>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Consider the binary bag-of-words vector </a:t>
                </a:r>
                <a14:m>
                  <m:oMath xmlns:m="http://schemas.openxmlformats.org/officeDocument/2006/math">
                    <m:r>
                      <a:rPr lang="en-US" altLang="zh-TW" sz="2800" b="1" i="1">
                        <a:latin typeface="Cambria Math" panose="02040503050406030204" pitchFamily="18" charset="0"/>
                        <a:cs typeface="Times New Roman" panose="02020603050405020304" pitchFamily="18" charset="0"/>
                      </a:rPr>
                      <m:t>𝒙</m:t>
                    </m:r>
                    <m:r>
                      <a:rPr lang="en-US" altLang="zh-TW" sz="2800" i="1">
                        <a:latin typeface="Cambria Math" panose="02040503050406030204" pitchFamily="18" charset="0"/>
                        <a:cs typeface="Times New Roman" panose="02020603050405020304" pitchFamily="18" charset="0"/>
                      </a:rPr>
                      <m:t>=</m:t>
                    </m:r>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𝑑</m:t>
                            </m:r>
                          </m:sub>
                        </m:sSub>
                        <m:r>
                          <a:rPr lang="en-US" altLang="zh-TW" sz="2800" i="1">
                            <a:latin typeface="Cambria Math" panose="02040503050406030204" pitchFamily="18" charset="0"/>
                            <a:cs typeface="Times New Roman" panose="02020603050405020304" pitchFamily="18" charset="0"/>
                          </a:rPr>
                          <m:t>]</m:t>
                        </m:r>
                      </m:e>
                      <m:sup>
                        <m:r>
                          <a:rPr lang="en-US" altLang="zh-TW" sz="2800" i="1">
                            <a:latin typeface="Cambria Math" panose="02040503050406030204" pitchFamily="18" charset="0"/>
                            <a:cs typeface="Times New Roman" panose="02020603050405020304" pitchFamily="18" charset="0"/>
                          </a:rPr>
                          <m:t>𝑇</m:t>
                        </m:r>
                      </m:sup>
                    </m:sSup>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oMath>
                </a14:m>
                <a:r>
                  <a:rPr lang="en-US" altLang="zh-TW" sz="28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solidFill>
                          <a:srgbClr val="000000"/>
                        </a:solidFill>
                        <a:latin typeface="Cambria Math" panose="02040503050406030204" pitchFamily="18" charset="0"/>
                      </a:rPr>
                      <m:t>∈</m:t>
                    </m:r>
                    <m:d>
                      <m:dPr>
                        <m:begChr m:val="{"/>
                        <m:endChr m:val="}"/>
                        <m:ctrlPr>
                          <a:rPr lang="en-US" altLang="zh-TW" sz="2800" b="0" i="1" smtClean="0">
                            <a:solidFill>
                              <a:srgbClr val="000000"/>
                            </a:solidFill>
                            <a:latin typeface="Cambria Math" panose="02040503050406030204" pitchFamily="18" charset="0"/>
                          </a:rPr>
                        </m:ctrlPr>
                      </m:dPr>
                      <m:e>
                        <m:r>
                          <a:rPr lang="en-US" altLang="zh-TW" sz="2800" b="0" i="1" smtClean="0">
                            <a:solidFill>
                              <a:srgbClr val="000000"/>
                            </a:solidFill>
                            <a:latin typeface="Cambria Math" panose="02040503050406030204" pitchFamily="18" charset="0"/>
                          </a:rPr>
                          <m:t>0,1</m:t>
                        </m:r>
                      </m:e>
                    </m:d>
                    <m:r>
                      <a:rPr lang="en-US" altLang="zh-TW" sz="2800" b="0" i="0" smtClean="0">
                        <a:solidFill>
                          <a:srgbClr val="000000"/>
                        </a:solidFill>
                        <a:latin typeface="Cambria Math" panose="02040503050406030204" pitchFamily="18" charset="0"/>
                      </a:rPr>
                      <m:t>,  </m:t>
                    </m:r>
                    <m:r>
                      <a:rPr lang="en-US" altLang="zh-TW" sz="2800" b="0" i="1" smtClean="0">
                        <a:solidFill>
                          <a:srgbClr val="000000"/>
                        </a:solidFill>
                        <a:latin typeface="Cambria Math" panose="02040503050406030204" pitchFamily="18" charset="0"/>
                      </a:rPr>
                      <m:t>𝑗</m:t>
                    </m:r>
                    <m:r>
                      <a:rPr lang="en-US" altLang="zh-TW" sz="2800" b="0" i="0" smtClean="0">
                        <a:solidFill>
                          <a:srgbClr val="000000"/>
                        </a:solidFill>
                        <a:latin typeface="Cambria Math" panose="02040503050406030204" pitchFamily="18" charset="0"/>
                      </a:rPr>
                      <m:t>=1, 2, </m:t>
                    </m:r>
                    <m:r>
                      <a:rPr lang="en-US" altLang="zh-TW" sz="2800" b="0" i="1" smtClean="0">
                        <a:solidFill>
                          <a:srgbClr val="000000"/>
                        </a:solidFill>
                        <a:latin typeface="Cambria Math" panose="02040503050406030204" pitchFamily="18" charset="0"/>
                        <a:ea typeface="Cambria Math" panose="02040503050406030204" pitchFamily="18" charset="0"/>
                      </a:rPr>
                      <m:t>⋯,</m:t>
                    </m:r>
                    <m:r>
                      <a:rPr lang="en-US" altLang="zh-TW" sz="2800" b="0" i="1" smtClean="0">
                        <a:solidFill>
                          <a:srgbClr val="000000"/>
                        </a:solidFill>
                        <a:latin typeface="Cambria Math" panose="02040503050406030204" pitchFamily="18" charset="0"/>
                        <a:ea typeface="Cambria Math" panose="02040503050406030204" pitchFamily="18" charset="0"/>
                      </a:rPr>
                      <m:t>𝐷</m:t>
                    </m:r>
                  </m:oMath>
                </a14:m>
                <a:r>
                  <a:rPr lang="en-US" altLang="zh-TW" sz="2800" dirty="0">
                    <a:latin typeface="Times New Roman" panose="02020603050405020304" pitchFamily="18" charset="0"/>
                    <a:cs typeface="Times New Roman" panose="02020603050405020304" pitchFamily="18" charset="0"/>
                  </a:rPr>
                  <a:t>. Two classes: yes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1</m:t>
                        </m:r>
                      </m:sub>
                    </m:sSub>
                  </m:oMath>
                </a14:m>
                <a:r>
                  <a:rPr lang="en-US" altLang="zh-TW" sz="2800" dirty="0">
                    <a:latin typeface="Times New Roman" panose="02020603050405020304" pitchFamily="18" charset="0"/>
                    <a:cs typeface="Times New Roman" panose="02020603050405020304" pitchFamily="18" charset="0"/>
                  </a:rPr>
                  <a:t>; no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𝜔</m:t>
                        </m:r>
                      </m:e>
                      <m:sub>
                        <m:r>
                          <a:rPr lang="en-US" altLang="zh-TW" sz="2800" i="1">
                            <a:solidFill>
                              <a:srgbClr val="000000"/>
                            </a:solidFill>
                            <a:latin typeface="Cambria Math" panose="02040503050406030204" pitchFamily="18" charset="0"/>
                          </a:rPr>
                          <m:t>2</m:t>
                        </m:r>
                      </m:sub>
                    </m:sSub>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e>
                    </m:d>
                  </m:oMath>
                </a14:m>
                <a:r>
                  <a:rPr lang="en-US" altLang="zh-TW" sz="2800" dirty="0">
                    <a:latin typeface="Times New Roman" panose="02020603050405020304" pitchFamily="18" charset="0"/>
                    <a:cs typeface="Times New Roman" panose="02020603050405020304" pitchFamily="18" charset="0"/>
                  </a:rPr>
                  <a:t> are assumed given</a:t>
                </a:r>
              </a:p>
              <a:p>
                <a:endParaRPr lang="en-US" altLang="zh-TW"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𝑎</m:t>
                        </m:r>
                        <m:r>
                          <a:rPr lang="en-US" altLang="zh-TW" sz="2800" b="0"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𝑏</m:t>
                        </m:r>
                      </m:sub>
                    </m:sSub>
                  </m:oMath>
                </a14:m>
                <a:r>
                  <a:rPr lang="en-US" altLang="zh-TW" sz="2800" dirty="0">
                    <a:latin typeface="Times New Roman" panose="02020603050405020304" pitchFamily="18" charset="0"/>
                    <a:cs typeface="Times New Roman" panose="02020603050405020304" pitchFamily="18" charset="0"/>
                  </a:rPr>
                  <a:t> is the counts for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𝑎</m:t>
                    </m:r>
                    <m:r>
                      <a:rPr lang="en-US" altLang="zh-TW" sz="2800" i="1">
                        <a:solidFill>
                          <a:srgbClr val="000000"/>
                        </a:solidFill>
                        <a:latin typeface="Cambria Math" panose="02040503050406030204" pitchFamily="18" charset="0"/>
                      </a:rPr>
                      <m:t>∈</m:t>
                    </m:r>
                    <m:d>
                      <m:dPr>
                        <m:begChr m:val="{"/>
                        <m:endChr m:val="}"/>
                        <m:ctrlPr>
                          <a:rPr lang="en-US" altLang="zh-TW" sz="2800" i="1">
                            <a:solidFill>
                              <a:srgbClr val="000000"/>
                            </a:solidFill>
                            <a:latin typeface="Cambria Math" panose="02040503050406030204" pitchFamily="18" charset="0"/>
                          </a:rPr>
                        </m:ctrlPr>
                      </m:dPr>
                      <m:e>
                        <m:r>
                          <a:rPr lang="en-US" altLang="zh-TW" sz="2800" i="1">
                            <a:solidFill>
                              <a:srgbClr val="000000"/>
                            </a:solidFill>
                            <a:latin typeface="Cambria Math" panose="02040503050406030204" pitchFamily="18" charset="0"/>
                          </a:rPr>
                          <m:t>0,1</m:t>
                        </m:r>
                      </m:e>
                    </m:d>
                    <m:r>
                      <a:rPr lang="en-US" altLang="zh-TW" sz="2800" b="0" i="0" smtClean="0">
                        <a:latin typeface="Cambria Math" panose="02040503050406030204" pitchFamily="18" charset="0"/>
                        <a:cs typeface="Times New Roman" panose="02020603050405020304" pitchFamily="18" charset="0"/>
                      </a:rPr>
                      <m:t>, </m:t>
                    </m:r>
                    <m:r>
                      <a:rPr lang="en-US" altLang="zh-TW" sz="2800">
                        <a:latin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𝜔</m:t>
                        </m:r>
                      </m:e>
                      <m:sub>
                        <m:r>
                          <a:rPr lang="en-US" altLang="zh-TW" sz="2800" b="0" i="1" smtClean="0">
                            <a:solidFill>
                              <a:srgbClr val="000000"/>
                            </a:solidFill>
                            <a:latin typeface="Cambria Math" panose="02040503050406030204" pitchFamily="18" charset="0"/>
                          </a:rPr>
                          <m:t>𝑐</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𝑏</m:t>
                    </m:r>
                    <m:r>
                      <a:rPr lang="en-US" altLang="zh-TW" sz="2800" i="1">
                        <a:solidFill>
                          <a:srgbClr val="000000"/>
                        </a:solidFill>
                        <a:latin typeface="Cambria Math" panose="02040503050406030204" pitchFamily="18" charset="0"/>
                      </a:rPr>
                      <m:t>∈</m:t>
                    </m:r>
                    <m:d>
                      <m:dPr>
                        <m:begChr m:val="{"/>
                        <m:endChr m:val="}"/>
                        <m:ctrlPr>
                          <a:rPr lang="en-US" altLang="zh-TW" sz="2800" i="1">
                            <a:solidFill>
                              <a:srgbClr val="000000"/>
                            </a:solidFill>
                            <a:latin typeface="Cambria Math" panose="020405030504060302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r>
                          <a:rPr lang="en-US" altLang="zh-TW" sz="2800" i="1">
                            <a:solidFill>
                              <a:srgbClr val="000000"/>
                            </a:solidFill>
                            <a:latin typeface="Cambria Math" panose="020405030504060302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2</m:t>
                            </m:r>
                          </m:sub>
                        </m:sSub>
                      </m:e>
                    </m:d>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𝑝</m:t>
                        </m:r>
                        <m:r>
                          <a:rPr lang="en-US" altLang="zh-TW" sz="2800" b="0"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r>
                      <a:rPr lang="en-US" altLang="zh-TW" sz="2800" b="0" i="1" smtClean="0">
                        <a:latin typeface="Cambria Math" panose="02040503050406030204" pitchFamily="18" charset="0"/>
                        <a:cs typeface="Times New Roman" panose="02020603050405020304" pitchFamily="18" charset="0"/>
                      </a:rPr>
                      <m:t>=1</m:t>
                    </m:r>
                    <m:d>
                      <m:dPr>
                        <m:begChr m:val="|"/>
                        <m:ctrlPr>
                          <a:rPr lang="en-US" altLang="zh-TW" sz="2800" b="0" i="1" smtClean="0">
                            <a:latin typeface="Cambria Math" panose="02040503050406030204" pitchFamily="18" charset="0"/>
                            <a:cs typeface="Times New Roman" panose="02020603050405020304" pitchFamily="18" charset="0"/>
                          </a:rPr>
                        </m:ctrlPr>
                      </m:dPr>
                      <m:e>
                        <m:sSub>
                          <m:sSubPr>
                            <m:ctrlPr>
                              <a:rPr lang="en-US" altLang="zh-TW" sz="2800" b="0" i="1" smtClean="0">
                                <a:latin typeface="Cambria Math" panose="02040503050406030204" pitchFamily="18" charset="0"/>
                                <a:cs typeface="Times New Roman" panose="02020603050405020304" pitchFamily="18" charset="0"/>
                              </a:rPr>
                            </m:ctrlPr>
                          </m:sSubPr>
                          <m:e>
                            <m:r>
                              <a:rPr lang="zh-TW" altLang="en-US" sz="2800" b="0" i="1" smtClean="0">
                                <a:latin typeface="Cambria Math" panose="02040503050406030204" pitchFamily="18" charset="0"/>
                                <a:cs typeface="Times New Roman" panose="02020603050405020304" pitchFamily="18" charset="0"/>
                              </a:rPr>
                              <m:t>𝜔</m:t>
                            </m:r>
                          </m:e>
                          <m:sub>
                            <m:r>
                              <a:rPr lang="en-US" altLang="zh-TW" sz="2800" b="0" i="1" smtClean="0">
                                <a:latin typeface="Cambria Math" panose="02040503050406030204" pitchFamily="18" charset="0"/>
                                <a:cs typeface="Times New Roman" panose="02020603050405020304" pitchFamily="18" charset="0"/>
                              </a:rPr>
                              <m:t>1</m:t>
                            </m:r>
                          </m:sub>
                        </m:sSub>
                      </m:e>
                    </m:d>
                    <m:r>
                      <a:rPr lang="en-US" altLang="zh-TW" sz="2800" b="0" i="1" smtClean="0">
                        <a:latin typeface="Cambria Math" panose="02040503050406030204" pitchFamily="18" charset="0"/>
                        <a:cs typeface="Times New Roman" panose="02020603050405020304" pitchFamily="18" charset="0"/>
                      </a:rPr>
                      <m:t>=</m:t>
                    </m:r>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𝑝</m:t>
                        </m:r>
                      </m:e>
                      <m:sub>
                        <m:r>
                          <a:rPr lang="en-US" altLang="zh-TW" sz="2800" b="0" i="1" smtClean="0">
                            <a:latin typeface="Cambria Math" panose="02040503050406030204" pitchFamily="18" charset="0"/>
                            <a:cs typeface="Times New Roman" panose="02020603050405020304" pitchFamily="18" charset="0"/>
                          </a:rPr>
                          <m:t>𝑗</m:t>
                        </m:r>
                      </m:sub>
                    </m:sSub>
                    <m:r>
                      <a:rPr lang="en-US" altLang="zh-TW" sz="2800" b="0" i="1" smtClean="0">
                        <a:latin typeface="Cambria Math" panose="02040503050406030204" pitchFamily="18" charset="0"/>
                        <a:cs typeface="Times New Roman" panose="02020603050405020304" pitchFamily="18" charset="0"/>
                      </a:rPr>
                      <m:t>=</m:t>
                    </m:r>
                    <m:f>
                      <m:fPr>
                        <m:ctrlPr>
                          <a:rPr lang="en-US" altLang="zh-TW" sz="2800" i="1" smtClean="0">
                            <a:solidFill>
                              <a:srgbClr val="FF0000"/>
                            </a:solidFill>
                            <a:latin typeface="Cambria Math" panose="02040503050406030204" pitchFamily="18" charset="0"/>
                            <a:cs typeface="Times New Roman" panose="02020603050405020304" pitchFamily="18" charset="0"/>
                          </a:rPr>
                        </m:ctrlPr>
                      </m:fPr>
                      <m:num>
                        <m:sSub>
                          <m:sSubPr>
                            <m:ctrlPr>
                              <a:rPr lang="en-US" altLang="zh-TW" sz="2800" i="1" smtClean="0">
                                <a:solidFill>
                                  <a:srgbClr val="FF0000"/>
                                </a:solidFill>
                                <a:latin typeface="Cambria Math" panose="02040503050406030204" pitchFamily="18" charset="0"/>
                                <a:cs typeface="Times New Roman" panose="02020603050405020304" pitchFamily="18" charset="0"/>
                              </a:rPr>
                            </m:ctrlPr>
                          </m:sSubPr>
                          <m:e>
                            <m:r>
                              <a:rPr lang="en-US" altLang="zh-TW" sz="2800" b="0" i="1" smtClean="0">
                                <a:solidFill>
                                  <a:srgbClr val="FF0000"/>
                                </a:solidFill>
                                <a:latin typeface="Cambria Math" panose="02040503050406030204" pitchFamily="18" charset="0"/>
                                <a:cs typeface="Times New Roman" panose="02020603050405020304" pitchFamily="18" charset="0"/>
                              </a:rPr>
                              <m:t>𝑁</m:t>
                            </m:r>
                          </m:e>
                          <m:sub>
                            <m:r>
                              <a:rPr lang="en-US" altLang="zh-TW" sz="2800" i="1">
                                <a:solidFill>
                                  <a:srgbClr val="FF0000"/>
                                </a:solidFill>
                                <a:latin typeface="Cambria Math" panose="02040503050406030204" pitchFamily="18" charset="0"/>
                                <a:cs typeface="Times New Roman" panose="02020603050405020304" pitchFamily="18" charset="0"/>
                              </a:rPr>
                              <m:t>1,</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i="1">
                                    <a:solidFill>
                                      <a:srgbClr val="FF0000"/>
                                    </a:solidFill>
                                    <a:latin typeface="Cambria Math" panose="02040503050406030204" pitchFamily="18" charset="0"/>
                                    <a:cs typeface="Times New Roman" panose="02020603050405020304" pitchFamily="18" charset="0"/>
                                  </a:rPr>
                                  <m:t>1</m:t>
                                </m:r>
                              </m:sub>
                            </m:sSub>
                          </m:sub>
                        </m:sSub>
                      </m:num>
                      <m:den>
                        <m:sSub>
                          <m:sSubPr>
                            <m:ctrlPr>
                              <a:rPr lang="en-US" altLang="zh-TW" sz="2800" i="1" smtClean="0">
                                <a:solidFill>
                                  <a:srgbClr val="FF0000"/>
                                </a:solidFill>
                                <a:latin typeface="Cambria Math" panose="02040503050406030204" pitchFamily="18" charset="0"/>
                                <a:cs typeface="Times New Roman" panose="02020603050405020304" pitchFamily="18" charset="0"/>
                              </a:rPr>
                            </m:ctrlPr>
                          </m:sSubPr>
                          <m:e>
                            <m:r>
                              <a:rPr lang="en-US" altLang="zh-TW" sz="2800" b="0" i="1" smtClean="0">
                                <a:solidFill>
                                  <a:srgbClr val="FF0000"/>
                                </a:solidFill>
                                <a:latin typeface="Cambria Math" panose="02040503050406030204" pitchFamily="18" charset="0"/>
                                <a:cs typeface="Times New Roman" panose="02020603050405020304" pitchFamily="18" charset="0"/>
                              </a:rPr>
                              <m:t>𝑁</m:t>
                            </m:r>
                          </m:e>
                          <m:sub>
                            <m:r>
                              <a:rPr lang="en-US" altLang="zh-TW" sz="2800" b="0" i="1" smtClean="0">
                                <a:solidFill>
                                  <a:srgbClr val="FF0000"/>
                                </a:solidFill>
                                <a:latin typeface="Cambria Math" panose="02040503050406030204" pitchFamily="18" charset="0"/>
                                <a:cs typeface="Times New Roman" panose="02020603050405020304" pitchFamily="18" charset="0"/>
                              </a:rPr>
                              <m:t>0,</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i="1">
                                    <a:solidFill>
                                      <a:srgbClr val="FF0000"/>
                                    </a:solidFill>
                                    <a:latin typeface="Cambria Math" panose="02040503050406030204" pitchFamily="18" charset="0"/>
                                    <a:cs typeface="Times New Roman" panose="02020603050405020304" pitchFamily="18" charset="0"/>
                                  </a:rPr>
                                  <m:t>1</m:t>
                                </m:r>
                              </m:sub>
                            </m:sSub>
                          </m:sub>
                        </m:sSub>
                        <m:r>
                          <a:rPr lang="en-US" altLang="zh-TW" sz="2800" b="0" i="1" smtClean="0">
                            <a:solidFill>
                              <a:srgbClr val="FF0000"/>
                            </a:solidFill>
                            <a:latin typeface="Cambria Math" panose="02040503050406030204" pitchFamily="18" charset="0"/>
                            <a:cs typeface="Times New Roman" panose="02020603050405020304" pitchFamily="18" charset="0"/>
                          </a:rPr>
                          <m:t>+</m:t>
                        </m:r>
                        <m:sSub>
                          <m:sSubPr>
                            <m:ctrlPr>
                              <a:rPr lang="en-US" altLang="zh-TW" sz="2800" b="0" i="1" smtClean="0">
                                <a:solidFill>
                                  <a:srgbClr val="FF0000"/>
                                </a:solidFill>
                                <a:latin typeface="Cambria Math" panose="02040503050406030204" pitchFamily="18" charset="0"/>
                                <a:cs typeface="Times New Roman" panose="02020603050405020304" pitchFamily="18" charset="0"/>
                              </a:rPr>
                            </m:ctrlPr>
                          </m:sSubPr>
                          <m:e>
                            <m:r>
                              <a:rPr lang="en-US" altLang="zh-TW" sz="2800" b="0" i="1" smtClean="0">
                                <a:solidFill>
                                  <a:srgbClr val="FF0000"/>
                                </a:solidFill>
                                <a:latin typeface="Cambria Math" panose="02040503050406030204" pitchFamily="18" charset="0"/>
                                <a:cs typeface="Times New Roman" panose="02020603050405020304" pitchFamily="18" charset="0"/>
                              </a:rPr>
                              <m:t>𝑁</m:t>
                            </m:r>
                          </m:e>
                          <m:sub>
                            <m:r>
                              <a:rPr lang="en-US" altLang="zh-TW" sz="2800" b="0" i="1" smtClean="0">
                                <a:solidFill>
                                  <a:srgbClr val="FF0000"/>
                                </a:solidFill>
                                <a:latin typeface="Cambria Math" panose="02040503050406030204" pitchFamily="18" charset="0"/>
                                <a:cs typeface="Times New Roman" panose="02020603050405020304" pitchFamily="18" charset="0"/>
                              </a:rPr>
                              <m:t>1,</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i="1">
                                    <a:solidFill>
                                      <a:srgbClr val="FF0000"/>
                                    </a:solidFill>
                                    <a:latin typeface="Cambria Math" panose="02040503050406030204" pitchFamily="18" charset="0"/>
                                    <a:cs typeface="Times New Roman" panose="02020603050405020304" pitchFamily="18" charset="0"/>
                                  </a:rPr>
                                  <m:t>1</m:t>
                                </m:r>
                              </m:sub>
                            </m:sSub>
                          </m:sub>
                        </m:sSub>
                      </m:den>
                    </m:f>
                    <m:r>
                      <a:rPr lang="en-US" altLang="zh-TW" sz="2800" b="0" i="0" smtClean="0">
                        <a:latin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=1</m:t>
                    </m:r>
                    <m:d>
                      <m:dPr>
                        <m:begChr m:val="|"/>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b="0" i="1" smtClean="0">
                                <a:latin typeface="Cambria Math" panose="02040503050406030204" pitchFamily="18" charset="0"/>
                                <a:cs typeface="Times New Roman" panose="02020603050405020304" pitchFamily="18" charset="0"/>
                              </a:rPr>
                              <m:t>2</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𝑗</m:t>
                        </m:r>
                      </m:sub>
                    </m:sSub>
                    <m:r>
                      <a:rPr lang="en-US" altLang="zh-TW" sz="2800" b="0" i="0" smtClean="0">
                        <a:latin typeface="Cambria Math" panose="02040503050406030204" pitchFamily="18" charset="0"/>
                        <a:cs typeface="Times New Roman" panose="02020603050405020304" pitchFamily="18" charset="0"/>
                      </a:rPr>
                      <m:t>=</m:t>
                    </m:r>
                    <m:f>
                      <m:fPr>
                        <m:ctrlPr>
                          <a:rPr lang="en-US" altLang="zh-TW" sz="2800" i="1" smtClean="0">
                            <a:solidFill>
                              <a:srgbClr val="FF0000"/>
                            </a:solidFill>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𝑁</m:t>
                            </m:r>
                          </m:e>
                          <m:sub>
                            <m:r>
                              <a:rPr lang="en-US" altLang="zh-TW" sz="2800" i="1">
                                <a:solidFill>
                                  <a:srgbClr val="FF0000"/>
                                </a:solidFill>
                                <a:latin typeface="Cambria Math" panose="02040503050406030204" pitchFamily="18" charset="0"/>
                                <a:cs typeface="Times New Roman" panose="02020603050405020304" pitchFamily="18" charset="0"/>
                              </a:rPr>
                              <m:t>1,</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b="0" i="1" smtClean="0">
                                    <a:solidFill>
                                      <a:srgbClr val="FF0000"/>
                                    </a:solidFill>
                                    <a:latin typeface="Cambria Math" panose="02040503050406030204" pitchFamily="18" charset="0"/>
                                    <a:cs typeface="Times New Roman" panose="02020603050405020304" pitchFamily="18" charset="0"/>
                                  </a:rPr>
                                  <m:t>2</m:t>
                                </m:r>
                              </m:sub>
                            </m:sSub>
                          </m:sub>
                        </m:sSub>
                      </m:num>
                      <m:den>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𝑁</m:t>
                            </m:r>
                          </m:e>
                          <m:sub>
                            <m:r>
                              <a:rPr lang="en-US" altLang="zh-TW" sz="2800" i="1">
                                <a:solidFill>
                                  <a:srgbClr val="FF0000"/>
                                </a:solidFill>
                                <a:latin typeface="Cambria Math" panose="02040503050406030204" pitchFamily="18" charset="0"/>
                                <a:cs typeface="Times New Roman" panose="02020603050405020304" pitchFamily="18" charset="0"/>
                              </a:rPr>
                              <m:t>0,</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b="0" i="1" smtClean="0">
                                    <a:solidFill>
                                      <a:srgbClr val="FF0000"/>
                                    </a:solidFill>
                                    <a:latin typeface="Cambria Math" panose="02040503050406030204" pitchFamily="18" charset="0"/>
                                    <a:cs typeface="Times New Roman" panose="02020603050405020304" pitchFamily="18" charset="0"/>
                                  </a:rPr>
                                  <m:t>2</m:t>
                                </m:r>
                              </m:sub>
                            </m:sSub>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𝑁</m:t>
                            </m:r>
                          </m:e>
                          <m:sub>
                            <m:r>
                              <a:rPr lang="en-US" altLang="zh-TW" sz="2800" i="1">
                                <a:solidFill>
                                  <a:srgbClr val="FF0000"/>
                                </a:solidFill>
                                <a:latin typeface="Cambria Math" panose="02040503050406030204" pitchFamily="18" charset="0"/>
                                <a:cs typeface="Times New Roman" panose="02020603050405020304" pitchFamily="18" charset="0"/>
                              </a:rPr>
                              <m:t>1,</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𝜔</m:t>
                                </m:r>
                              </m:e>
                              <m:sub>
                                <m:r>
                                  <a:rPr lang="en-US" altLang="zh-TW" sz="2800" b="0" i="1" smtClean="0">
                                    <a:solidFill>
                                      <a:srgbClr val="FF0000"/>
                                    </a:solidFill>
                                    <a:latin typeface="Cambria Math" panose="02040503050406030204" pitchFamily="18" charset="0"/>
                                    <a:cs typeface="Times New Roman" panose="02020603050405020304" pitchFamily="18" charset="0"/>
                                  </a:rPr>
                                  <m:t>2</m:t>
                                </m:r>
                              </m:sub>
                            </m:sSub>
                          </m:sub>
                        </m:sSub>
                      </m:den>
                    </m:f>
                  </m:oMath>
                </a14:m>
                <a:endParaRPr lang="en-US" altLang="zh-TW" sz="2800" dirty="0">
                  <a:solidFill>
                    <a:srgbClr val="FF0000"/>
                  </a:solidFill>
                  <a:latin typeface="Times New Roman" panose="02020603050405020304" pitchFamily="18" charset="0"/>
                  <a:cs typeface="Times New Roman" panose="02020603050405020304" pitchFamily="18" charset="0"/>
                </a:endParaRPr>
              </a:p>
              <a:p>
                <a:endParaRPr lang="en-US" altLang="zh-TW" sz="2800" dirty="0">
                  <a:solidFill>
                    <a:srgbClr val="FF0000"/>
                  </a:solidFill>
                  <a:latin typeface="Times New Roman" panose="02020603050405020304" pitchFamily="18" charset="0"/>
                  <a:cs typeface="Times New Roman" panose="02020603050405020304" pitchFamily="18" charset="0"/>
                </a:endParaRPr>
              </a:p>
              <a:p>
                <a:pPr lvl="1" indent="-457200">
                  <a:buFont typeface="Wingdings" panose="05000000000000000000" pitchFamily="2" charset="2"/>
                  <a:buChar char="l"/>
                </a:pP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oMath>
                </a14:m>
                <a:r>
                  <a:rPr lang="en-US" altLang="zh-TW" sz="2000" dirty="0">
                    <a:solidFill>
                      <a:srgbClr val="0000FF"/>
                    </a:solidFill>
                  </a:rPr>
                  <a:t>: it was the best of times,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i="1">
                            <a:latin typeface="Cambria Math" panose="02040503050406030204" pitchFamily="18" charset="0"/>
                            <a:cs typeface="Times New Roman" panose="02020603050405020304" pitchFamily="18" charset="0"/>
                          </a:rPr>
                          <m:t>1</m:t>
                        </m:r>
                      </m:sub>
                    </m:sSub>
                  </m:oMath>
                </a14:m>
                <a:r>
                  <a:rPr lang="en-US" altLang="zh-TW" sz="2000" dirty="0"/>
                  <a:t>=[1, 1, 1, 1, 1, 1, 0, 0, 0, 0]</a:t>
                </a:r>
                <a:r>
                  <a:rPr lang="en-US" altLang="zh-TW" sz="2000" dirty="0">
                    <a:solidFill>
                      <a:srgbClr val="0000FF"/>
                    </a:solidFill>
                  </a:rPr>
                  <a:t/>
                </a:r>
                <a:br>
                  <a:rPr lang="en-US" altLang="zh-TW" sz="2000" dirty="0">
                    <a:solidFill>
                      <a:srgbClr val="0000FF"/>
                    </a:solidFill>
                  </a:rPr>
                </a:br>
                <a:r>
                  <a:rPr lang="en-US" altLang="zh-TW" sz="2000" dirty="0">
                    <a:solidFill>
                      <a:srgbClr val="0000FF"/>
                    </a:solidFill>
                  </a:rPr>
                  <a:t>         it was the worst of times,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i="1">
                            <a:latin typeface="Cambria Math" panose="02040503050406030204" pitchFamily="18" charset="0"/>
                            <a:cs typeface="Times New Roman" panose="02020603050405020304" pitchFamily="18" charset="0"/>
                          </a:rPr>
                          <m:t>2</m:t>
                        </m:r>
                      </m:sub>
                    </m:sSub>
                  </m:oMath>
                </a14:m>
                <a:r>
                  <a:rPr lang="en-US" altLang="zh-TW" sz="2000" dirty="0"/>
                  <a:t>=[1, 1, 1, 0, 1, 1, 1, 0, 0, 0]</a:t>
                </a:r>
              </a:p>
              <a:p>
                <a:pPr lvl="1" indent="-457200">
                  <a:buFont typeface="Wingdings" panose="05000000000000000000" pitchFamily="2" charset="2"/>
                  <a:buChar char="l"/>
                </a:pP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1</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2</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3</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5</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6</m:t>
                        </m:r>
                      </m:sub>
                    </m:sSub>
                    <m:r>
                      <a:rPr lang="en-US" altLang="zh-TW" sz="2400" b="0" i="1" smtClean="0">
                        <a:latin typeface="Cambria Math" panose="02040503050406030204" pitchFamily="18" charset="0"/>
                        <a:cs typeface="Times New Roman" panose="02020603050405020304" pitchFamily="18" charset="0"/>
                      </a:rPr>
                      <m:t>=</m:t>
                    </m:r>
                    <m:f>
                      <m:fPr>
                        <m:ctrlPr>
                          <a:rPr lang="en-US" altLang="zh-TW" sz="2400" b="0" i="1" smtClean="0">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2</m:t>
                        </m:r>
                      </m:num>
                      <m:den>
                        <m:r>
                          <a:rPr lang="en-US" altLang="zh-TW" sz="2400" b="0" i="1" smtClean="0">
                            <a:latin typeface="Cambria Math" panose="02040503050406030204" pitchFamily="18" charset="0"/>
                            <a:cs typeface="Times New Roman" panose="02020603050405020304" pitchFamily="18" charset="0"/>
                          </a:rPr>
                          <m:t>12</m:t>
                        </m:r>
                      </m:den>
                    </m:f>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4</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7</m:t>
                        </m:r>
                      </m:sub>
                    </m:sSub>
                    <m:r>
                      <a:rPr lang="en-US" altLang="zh-TW" sz="2400" b="0" i="1" smtClean="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1</m:t>
                        </m:r>
                      </m:num>
                      <m:den>
                        <m:r>
                          <a:rPr lang="en-US" altLang="zh-TW" sz="2400" b="0" i="1" smtClean="0">
                            <a:latin typeface="Cambria Math" panose="02040503050406030204" pitchFamily="18" charset="0"/>
                            <a:cs typeface="Times New Roman" panose="02020603050405020304" pitchFamily="18" charset="0"/>
                          </a:rPr>
                          <m:t>1</m:t>
                        </m:r>
                        <m:r>
                          <a:rPr lang="en-US" altLang="zh-TW" sz="2400" i="1">
                            <a:latin typeface="Cambria Math" panose="02040503050406030204" pitchFamily="18" charset="0"/>
                            <a:cs typeface="Times New Roman" panose="02020603050405020304" pitchFamily="18" charset="0"/>
                          </a:rPr>
                          <m:t>2</m:t>
                        </m:r>
                      </m:den>
                    </m:f>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8</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9</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10</m:t>
                        </m:r>
                      </m:sub>
                    </m:sSub>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cs typeface="Times New Roman" panose="02020603050405020304" pitchFamily="18" charset="0"/>
                          </a:rPr>
                          <m:t>0</m:t>
                        </m:r>
                      </m:num>
                      <m:den>
                        <m:r>
                          <a:rPr lang="en-US" altLang="zh-TW" sz="2400" b="0" i="1" smtClean="0">
                            <a:latin typeface="Cambria Math" panose="02040503050406030204" pitchFamily="18" charset="0"/>
                            <a:cs typeface="Times New Roman" panose="02020603050405020304" pitchFamily="18" charset="0"/>
                          </a:rPr>
                          <m:t>1</m:t>
                        </m:r>
                        <m:r>
                          <a:rPr lang="en-US" altLang="zh-TW" sz="2400" i="1">
                            <a:latin typeface="Cambria Math" panose="02040503050406030204" pitchFamily="18" charset="0"/>
                            <a:cs typeface="Times New Roman" panose="02020603050405020304" pitchFamily="18" charset="0"/>
                          </a:rPr>
                          <m:t>2</m:t>
                        </m:r>
                      </m:den>
                    </m:f>
                  </m:oMath>
                </a14:m>
                <a:endParaRPr lang="en-US" altLang="zh-TW" sz="2400" dirty="0"/>
              </a:p>
              <a:p>
                <a:pPr lvl="1" indent="-457200">
                  <a:buFont typeface="Wingdings" panose="05000000000000000000" pitchFamily="2" charset="2"/>
                  <a:buChar char="l"/>
                </a:pPr>
                <a:endParaRPr lang="en-US" altLang="zh-TW" sz="2400" dirty="0">
                  <a:solidFill>
                    <a:srgbClr val="0000FF"/>
                  </a:solidFill>
                </a:endParaRPr>
              </a:p>
              <a:p>
                <a:pPr lvl="1" indent="-457200">
                  <a:buFont typeface="Wingdings" panose="05000000000000000000" pitchFamily="2" charset="2"/>
                  <a:buChar char="l"/>
                </a:pPr>
                <a14:m>
                  <m:oMath xmlns:m="http://schemas.openxmlformats.org/officeDocument/2006/math">
                    <m:sSub>
                      <m:sSubPr>
                        <m:ctrlPr>
                          <a:rPr lang="en-US" altLang="zh-TW" sz="2800" i="1">
                            <a:solidFill>
                              <a:prstClr val="black"/>
                            </a:solidFill>
                            <a:latin typeface="Cambria Math" panose="02040503050406030204" pitchFamily="18" charset="0"/>
                            <a:cs typeface="Times New Roman" panose="02020603050405020304" pitchFamily="18" charset="0"/>
                          </a:rPr>
                        </m:ctrlPr>
                      </m:sSubPr>
                      <m:e>
                        <m:r>
                          <a:rPr lang="zh-TW" altLang="en-US" sz="2800" i="1">
                            <a:solidFill>
                              <a:prstClr val="black"/>
                            </a:solidFill>
                            <a:latin typeface="Cambria Math" panose="02040503050406030204" pitchFamily="18" charset="0"/>
                            <a:cs typeface="Times New Roman" panose="02020603050405020304" pitchFamily="18" charset="0"/>
                          </a:rPr>
                          <m:t>𝜔</m:t>
                        </m:r>
                      </m:e>
                      <m:sub>
                        <m:r>
                          <a:rPr lang="en-US" altLang="zh-TW" sz="2800" b="0" i="1" smtClean="0">
                            <a:solidFill>
                              <a:prstClr val="black"/>
                            </a:solidFill>
                            <a:latin typeface="Cambria Math" panose="02040503050406030204" pitchFamily="18" charset="0"/>
                            <a:cs typeface="Times New Roman" panose="02020603050405020304" pitchFamily="18" charset="0"/>
                          </a:rPr>
                          <m:t>2</m:t>
                        </m:r>
                      </m:sub>
                    </m:sSub>
                  </m:oMath>
                </a14:m>
                <a:r>
                  <a:rPr lang="en-US" altLang="zh-TW" sz="2000" dirty="0">
                    <a:solidFill>
                      <a:srgbClr val="0000FF"/>
                    </a:solidFill>
                  </a:rPr>
                  <a:t>: it was the age of wisdom,               </a:t>
                </a:r>
                <a14:m>
                  <m:oMath xmlns:m="http://schemas.openxmlformats.org/officeDocument/2006/math">
                    <m:sSub>
                      <m:sSubPr>
                        <m:ctrlPr>
                          <a:rPr lang="en-US" altLang="zh-TW" sz="2000" i="1" smtClean="0">
                            <a:solidFill>
                              <a:schemeClr val="tx1"/>
                            </a:solidFill>
                            <a:latin typeface="Cambria Math" panose="02040503050406030204" pitchFamily="18" charset="0"/>
                            <a:cs typeface="Times New Roman" panose="02020603050405020304" pitchFamily="18" charset="0"/>
                          </a:rPr>
                        </m:ctrlPr>
                      </m:sSubPr>
                      <m:e>
                        <m:r>
                          <a:rPr lang="en-US" altLang="zh-TW" sz="2000" b="1" i="1">
                            <a:solidFill>
                              <a:schemeClr val="tx1"/>
                            </a:solidFill>
                            <a:latin typeface="Cambria Math" panose="02040503050406030204" pitchFamily="18" charset="0"/>
                            <a:cs typeface="Times New Roman" panose="02020603050405020304" pitchFamily="18" charset="0"/>
                          </a:rPr>
                          <m:t>𝒙</m:t>
                        </m:r>
                      </m:e>
                      <m:sub>
                        <m:r>
                          <a:rPr lang="en-US" altLang="zh-TW" sz="2000" i="1">
                            <a:solidFill>
                              <a:schemeClr val="tx1"/>
                            </a:solidFill>
                            <a:latin typeface="Cambria Math" panose="02040503050406030204" pitchFamily="18" charset="0"/>
                            <a:cs typeface="Times New Roman" panose="02020603050405020304" pitchFamily="18" charset="0"/>
                          </a:rPr>
                          <m:t>3</m:t>
                        </m:r>
                      </m:sub>
                    </m:sSub>
                  </m:oMath>
                </a14:m>
                <a:r>
                  <a:rPr lang="en-US" altLang="zh-TW" sz="2000" dirty="0">
                    <a:solidFill>
                      <a:schemeClr val="tx1"/>
                    </a:solidFill>
                  </a:rPr>
                  <a:t>=</a:t>
                </a:r>
                <a:r>
                  <a:rPr lang="en-US" altLang="zh-TW" sz="2000" dirty="0"/>
                  <a:t>[1, 1, 1, 0, 1, 0, 0, 1, 1, 0]</a:t>
                </a:r>
                <a:r>
                  <a:rPr lang="en-US" altLang="zh-TW" sz="2000" dirty="0">
                    <a:solidFill>
                      <a:srgbClr val="0000FF"/>
                    </a:solidFill>
                  </a:rPr>
                  <a:t/>
                </a:r>
                <a:br>
                  <a:rPr lang="en-US" altLang="zh-TW" sz="2000" dirty="0">
                    <a:solidFill>
                      <a:srgbClr val="0000FF"/>
                    </a:solidFill>
                  </a:rPr>
                </a:br>
                <a:r>
                  <a:rPr lang="en-US" altLang="zh-TW" sz="2000" dirty="0">
                    <a:solidFill>
                      <a:srgbClr val="0000FF"/>
                    </a:solidFill>
                  </a:rPr>
                  <a:t>          it was the age of foolishness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i="1">
                            <a:latin typeface="Cambria Math" panose="02040503050406030204" pitchFamily="18" charset="0"/>
                            <a:cs typeface="Times New Roman" panose="02020603050405020304" pitchFamily="18" charset="0"/>
                          </a:rPr>
                          <m:t>4</m:t>
                        </m:r>
                      </m:sub>
                    </m:sSub>
                  </m:oMath>
                </a14:m>
                <a:r>
                  <a:rPr lang="en-US" altLang="zh-TW" sz="2000" dirty="0"/>
                  <a:t>=[1, 1, 1, 0, 1, 0, 0, 1, 0, 1]</a:t>
                </a:r>
              </a:p>
              <a:p>
                <a:pPr lvl="1" indent="-457200">
                  <a:buFont typeface="Wingdings" panose="05000000000000000000" pitchFamily="2" charset="2"/>
                  <a:buChar char="l"/>
                </a:pP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2</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3</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5</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8</m:t>
                        </m:r>
                      </m:sub>
                    </m:sSub>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2</m:t>
                        </m:r>
                      </m:num>
                      <m:den>
                        <m:r>
                          <a:rPr lang="en-US" altLang="zh-TW" sz="2400" b="0" i="1" smtClean="0">
                            <a:latin typeface="Cambria Math" panose="02040503050406030204" pitchFamily="18" charset="0"/>
                            <a:cs typeface="Times New Roman" panose="02020603050405020304" pitchFamily="18" charset="0"/>
                          </a:rPr>
                          <m:t>1</m:t>
                        </m:r>
                        <m:r>
                          <a:rPr lang="en-US" altLang="zh-TW" sz="2400" i="1">
                            <a:latin typeface="Cambria Math" panose="02040503050406030204" pitchFamily="18" charset="0"/>
                            <a:cs typeface="Times New Roman" panose="02020603050405020304" pitchFamily="18" charset="0"/>
                          </a:rPr>
                          <m:t>2</m:t>
                        </m:r>
                      </m:den>
                    </m:f>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9</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10</m:t>
                        </m:r>
                      </m:sub>
                    </m:sSub>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b="0" i="1" smtClean="0">
                            <a:latin typeface="Cambria Math" panose="02040503050406030204" pitchFamily="18" charset="0"/>
                            <a:cs typeface="Times New Roman" panose="02020603050405020304" pitchFamily="18" charset="0"/>
                          </a:rPr>
                          <m:t>1</m:t>
                        </m:r>
                        <m:r>
                          <a:rPr lang="en-US" altLang="zh-TW" sz="2400" i="1">
                            <a:latin typeface="Cambria Math" panose="02040503050406030204" pitchFamily="18" charset="0"/>
                            <a:cs typeface="Times New Roman" panose="02020603050405020304" pitchFamily="18" charset="0"/>
                          </a:rPr>
                          <m:t>2</m:t>
                        </m:r>
                      </m:den>
                    </m:f>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4</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6</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7</m:t>
                        </m:r>
                      </m:sub>
                    </m:sSub>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0</m:t>
                        </m:r>
                      </m:num>
                      <m:den>
                        <m:r>
                          <a:rPr lang="en-US" altLang="zh-TW" sz="2400" b="0" i="1" smtClean="0">
                            <a:latin typeface="Cambria Math" panose="02040503050406030204" pitchFamily="18" charset="0"/>
                            <a:cs typeface="Times New Roman" panose="02020603050405020304" pitchFamily="18" charset="0"/>
                          </a:rPr>
                          <m:t>1</m:t>
                        </m:r>
                        <m:r>
                          <a:rPr lang="en-US" altLang="zh-TW" sz="2400" i="1">
                            <a:latin typeface="Cambria Math" panose="02040503050406030204" pitchFamily="18" charset="0"/>
                            <a:cs typeface="Times New Roman" panose="02020603050405020304" pitchFamily="18" charset="0"/>
                          </a:rPr>
                          <m:t>2</m:t>
                        </m:r>
                      </m:den>
                    </m:f>
                  </m:oMath>
                </a14:m>
                <a:endParaRPr lang="en-US" altLang="zh-TW" sz="2400" dirty="0"/>
              </a:p>
            </p:txBody>
          </p:sp>
        </mc:Choice>
        <mc:Fallback xmlns="">
          <p:sp>
            <p:nvSpPr>
              <p:cNvPr id="4" name="Rectangle 3"/>
              <p:cNvSpPr>
                <a:spLocks noRot="1" noChangeAspect="1" noMove="1" noResize="1" noEditPoints="1" noAdjustHandles="1" noChangeArrowheads="1" noChangeShapeType="1" noTextEdit="1"/>
              </p:cNvSpPr>
              <p:nvPr/>
            </p:nvSpPr>
            <p:spPr>
              <a:xfrm>
                <a:off x="325925" y="691986"/>
                <a:ext cx="11678970" cy="5991833"/>
              </a:xfrm>
              <a:prstGeom prst="rect">
                <a:avLst/>
              </a:prstGeom>
              <a:blipFill>
                <a:blip r:embed="rId3"/>
                <a:stretch>
                  <a:fillRect l="-887" t="-112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330491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1279" y="691986"/>
                <a:ext cx="11199136" cy="4672369"/>
              </a:xfrm>
              <a:prstGeom prst="rect">
                <a:avLst/>
              </a:prstGeom>
            </p:spPr>
            <p:txBody>
              <a:bodyPr wrap="square">
                <a:spAutoFit/>
              </a:bodyPr>
              <a:lstStyle/>
              <a:p>
                <a:pPr marL="457200" indent="-457200">
                  <a:buFont typeface="Wingdings" panose="05000000000000000000" pitchFamily="2" charset="2"/>
                  <a:buChar char="l"/>
                </a:pPr>
                <a14:m>
                  <m:oMath xmlns:m="http://schemas.openxmlformats.org/officeDocument/2006/math">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=1</m:t>
                    </m:r>
                    <m:d>
                      <m:dPr>
                        <m:begChr m:val="|"/>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1</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=1</m:t>
                    </m:r>
                    <m:d>
                      <m:dPr>
                        <m:begChr m:val="|"/>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𝜔</m:t>
                            </m:r>
                          </m:e>
                          <m:sub>
                            <m:r>
                              <a:rPr lang="en-US" altLang="zh-TW" sz="2800" i="1">
                                <a:latin typeface="Cambria Math" panose="02040503050406030204" pitchFamily="18" charset="0"/>
                                <a:cs typeface="Times New Roman" panose="02020603050405020304" pitchFamily="18" charset="0"/>
                              </a:rPr>
                              <m:t>2</m:t>
                            </m:r>
                          </m:sub>
                        </m:sSub>
                      </m:e>
                    </m:d>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𝑗</m:t>
                        </m:r>
                      </m:sub>
                    </m:sSub>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However, adopting statistical independence among features, we can write</a:t>
                </a:r>
              </a:p>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b="1" i="1">
                              <a:solidFill>
                                <a:schemeClr val="tx1"/>
                              </a:solidFill>
                              <a:latin typeface="Cambria Math" panose="02040503050406030204" pitchFamily="18" charset="0"/>
                              <a:cs typeface="Times New Roman" panose="02020603050405020304" pitchFamily="18" charset="0"/>
                            </a:rPr>
                            <m:t>𝒙</m:t>
                          </m:r>
                          <m:r>
                            <a:rPr lang="en-US" altLang="zh-TW" sz="2400" i="1">
                              <a:solidFill>
                                <a:schemeClr val="tx1"/>
                              </a:solidFill>
                              <a:latin typeface="Cambria Math" panose="02040503050406030204" pitchFamily="18" charset="0"/>
                              <a:cs typeface="Times New Roman" panose="02020603050405020304" pitchFamily="18" charset="0"/>
                            </a:rPr>
                            <m:t>|</m:t>
                          </m:r>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1 </m:t>
                          </m:r>
                        </m:sub>
                      </m:sSub>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400"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400" b="0" i="1" smtClean="0">
                              <a:solidFill>
                                <a:schemeClr val="tx1"/>
                              </a:solidFill>
                              <a:latin typeface="Cambria Math" panose="02040503050406030204" pitchFamily="18" charset="0"/>
                              <a:cs typeface="Times New Roman" panose="02020603050405020304" pitchFamily="18" charset="0"/>
                            </a:rPr>
                            <m:t>𝑗</m:t>
                          </m:r>
                          <m:r>
                            <a:rPr lang="en-US" altLang="zh-TW" sz="2400" b="0" i="1" smtClean="0">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𝐷</m:t>
                          </m:r>
                        </m:sup>
                        <m:e>
                          <m:sSubSup>
                            <m:sSubSupPr>
                              <m:ctrlPr>
                                <a:rPr lang="en-US" altLang="zh-TW" sz="2400" b="0" i="1" smtClean="0">
                                  <a:solidFill>
                                    <a:schemeClr val="tx1"/>
                                  </a:solidFill>
                                  <a:latin typeface="Cambria Math" panose="02040503050406030204" pitchFamily="18" charset="0"/>
                                  <a:cs typeface="Times New Roman" panose="02020603050405020304" pitchFamily="18" charset="0"/>
                                </a:rPr>
                              </m:ctrlPr>
                            </m:sSubSupPr>
                            <m:e>
                              <m:r>
                                <a:rPr lang="en-US" altLang="zh-TW" sz="2400" b="0" i="1" smtClean="0">
                                  <a:solidFill>
                                    <a:schemeClr val="tx1"/>
                                  </a:solidFill>
                                  <a:latin typeface="Cambria Math" panose="02040503050406030204" pitchFamily="18" charset="0"/>
                                  <a:cs typeface="Times New Roman" panose="02020603050405020304" pitchFamily="18" charset="0"/>
                                </a:rPr>
                                <m:t>𝑝</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up>
                              <m:sSub>
                                <m:sSubPr>
                                  <m:ctrlPr>
                                    <a:rPr lang="en-US" altLang="zh-TW" sz="2400" b="0" i="1" smtClean="0">
                                      <a:solidFill>
                                        <a:schemeClr val="tx1"/>
                                      </a:solidFill>
                                      <a:latin typeface="Cambria Math" panose="02040503050406030204" pitchFamily="18" charset="0"/>
                                      <a:cs typeface="Times New Roman" panose="02020603050405020304" pitchFamily="18" charset="0"/>
                                    </a:rPr>
                                  </m:ctrlPr>
                                </m:sSubPr>
                                <m:e>
                                  <m:r>
                                    <a:rPr lang="en-US" altLang="zh-TW" sz="2400" b="0" i="1" smtClean="0">
                                      <a:solidFill>
                                        <a:schemeClr val="tx1"/>
                                      </a:solidFill>
                                      <a:latin typeface="Cambria Math" panose="02040503050406030204" pitchFamily="18" charset="0"/>
                                      <a:cs typeface="Times New Roman" panose="02020603050405020304" pitchFamily="18" charset="0"/>
                                    </a:rPr>
                                    <m:t>𝑥</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Sub>
                            </m:sup>
                          </m:sSubSup>
                        </m:e>
                      </m:nary>
                      <m:sSup>
                        <m:sSupPr>
                          <m:ctrlPr>
                            <a:rPr lang="en-US" altLang="zh-TW" sz="2400" b="0" i="1" smtClean="0">
                              <a:solidFill>
                                <a:schemeClr val="tx1"/>
                              </a:solidFill>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b="0" i="1" smtClean="0">
                              <a:solidFill>
                                <a:schemeClr val="tx1"/>
                              </a:solidFill>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p>
                      <m:r>
                        <a:rPr lang="en-US" altLang="zh-TW" sz="2400" b="0" i="1" smtClean="0">
                          <a:solidFill>
                            <a:schemeClr val="tx1"/>
                          </a:solidFill>
                          <a:latin typeface="Cambria Math" panose="02040503050406030204" pitchFamily="18" charset="0"/>
                          <a:cs typeface="Times New Roman" panose="02020603050405020304" pitchFamily="18" charset="0"/>
                        </a:rPr>
                        <m:t>, </m:t>
                      </m:r>
                    </m:oMath>
                  </m:oMathPara>
                </a14:m>
                <a:endParaRPr lang="en-US" altLang="zh-TW" sz="2400" b="0"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200" b="0" i="0" smtClean="0">
                          <a:solidFill>
                            <a:schemeClr val="tx1"/>
                          </a:solidFill>
                          <a:latin typeface="Cambria Math" panose="02040503050406030204" pitchFamily="18" charset="0"/>
                          <a:cs typeface="Times New Roman" panose="02020603050405020304" pitchFamily="18" charset="0"/>
                        </a:rPr>
                        <m:t>e</m:t>
                      </m:r>
                      <m:r>
                        <a:rPr lang="en-US" altLang="zh-TW" sz="2200" b="0" i="0" smtClean="0">
                          <a:solidFill>
                            <a:schemeClr val="tx1"/>
                          </a:solidFill>
                          <a:latin typeface="Cambria Math" panose="02040503050406030204" pitchFamily="18" charset="0"/>
                          <a:cs typeface="Times New Roman" panose="02020603050405020304" pitchFamily="18" charset="0"/>
                        </a:rPr>
                        <m:t>.</m:t>
                      </m:r>
                      <m:r>
                        <m:rPr>
                          <m:sty m:val="p"/>
                        </m:rPr>
                        <a:rPr lang="en-US" altLang="zh-TW" sz="2200" b="0" i="0" smtClean="0">
                          <a:solidFill>
                            <a:schemeClr val="tx1"/>
                          </a:solidFill>
                          <a:latin typeface="Cambria Math" panose="02040503050406030204" pitchFamily="18" charset="0"/>
                          <a:cs typeface="Times New Roman" panose="02020603050405020304" pitchFamily="18" charset="0"/>
                        </a:rPr>
                        <m:t>g</m:t>
                      </m:r>
                      <m:r>
                        <a:rPr lang="en-US" altLang="zh-TW" sz="2200" b="0" i="1" smtClean="0">
                          <a:solidFill>
                            <a:schemeClr val="tx1"/>
                          </a:solidFill>
                          <a:latin typeface="Cambria Math" panose="02040503050406030204" pitchFamily="18" charset="0"/>
                          <a:cs typeface="Times New Roman" panose="02020603050405020304" pitchFamily="18" charset="0"/>
                        </a:rPr>
                        <m:t>.</m:t>
                      </m:r>
                      <m:r>
                        <a:rPr lang="en-US" altLang="zh-TW" sz="2200" b="0" i="1" smtClean="0">
                          <a:solidFill>
                            <a:srgbClr val="0000FF"/>
                          </a:solidFill>
                          <a:latin typeface="Cambria Math" panose="02040503050406030204" pitchFamily="18" charset="0"/>
                          <a:cs typeface="Times New Roman" panose="02020603050405020304" pitchFamily="18" charset="0"/>
                        </a:rPr>
                        <m:t>  </m:t>
                      </m:r>
                      <m:r>
                        <a:rPr lang="en-US" altLang="zh-TW" sz="2200" b="0" i="1" smtClean="0">
                          <a:solidFill>
                            <a:srgbClr val="0000FF"/>
                          </a:solidFill>
                          <a:latin typeface="Cambria Math" panose="02040503050406030204" pitchFamily="18" charset="0"/>
                          <a:cs typeface="Times New Roman" panose="02020603050405020304" pitchFamily="18" charset="0"/>
                        </a:rPr>
                        <m:t>𝑝</m:t>
                      </m:r>
                      <m:d>
                        <m:dPr>
                          <m:ctrlPr>
                            <a:rPr lang="en-US" altLang="zh-TW" sz="2200" b="0" i="1" smtClean="0">
                              <a:solidFill>
                                <a:srgbClr val="0000FF"/>
                              </a:solidFill>
                              <a:latin typeface="Cambria Math" panose="02040503050406030204" pitchFamily="18" charset="0"/>
                              <a:cs typeface="Times New Roman" panose="02020603050405020304" pitchFamily="18" charset="0"/>
                            </a:rPr>
                          </m:ctrlPr>
                        </m:dPr>
                        <m:e>
                          <m:r>
                            <a:rPr lang="en-US" altLang="zh-TW" sz="2200" b="1" i="1">
                              <a:solidFill>
                                <a:srgbClr val="0000FF"/>
                              </a:solidFill>
                              <a:latin typeface="Cambria Math" panose="02040503050406030204" pitchFamily="18" charset="0"/>
                              <a:cs typeface="Times New Roman" panose="02020603050405020304" pitchFamily="18" charset="0"/>
                            </a:rPr>
                            <m:t>𝒙</m:t>
                          </m:r>
                          <m:r>
                            <a:rPr lang="en-US" altLang="zh-TW" sz="2200" b="1" i="1" smtClean="0">
                              <a:solidFill>
                                <a:srgbClr val="0000FF"/>
                              </a:solidFill>
                              <a:latin typeface="Cambria Math" panose="02040503050406030204" pitchFamily="18" charset="0"/>
                              <a:cs typeface="Times New Roman" panose="02020603050405020304" pitchFamily="18" charset="0"/>
                            </a:rPr>
                            <m:t>|</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zh-TW" altLang="en-US" sz="2200" i="1">
                                  <a:solidFill>
                                    <a:srgbClr val="0000FF"/>
                                  </a:solidFill>
                                  <a:latin typeface="Cambria Math" panose="02040503050406030204" pitchFamily="18" charset="0"/>
                                  <a:cs typeface="Times New Roman" panose="02020603050405020304" pitchFamily="18" charset="0"/>
                                </a:rPr>
                                <m:t>𝜔</m:t>
                              </m:r>
                            </m:e>
                            <m:sub>
                              <m:r>
                                <a:rPr lang="en-US" altLang="zh-TW" sz="2200" i="1">
                                  <a:solidFill>
                                    <a:srgbClr val="0000FF"/>
                                  </a:solidFill>
                                  <a:latin typeface="Cambria Math" panose="02040503050406030204" pitchFamily="18" charset="0"/>
                                  <a:cs typeface="Times New Roman" panose="02020603050405020304" pitchFamily="18" charset="0"/>
                                </a:rPr>
                                <m:t>1</m:t>
                              </m:r>
                            </m:sub>
                          </m:sSub>
                        </m:e>
                      </m:d>
                      <m:r>
                        <a:rPr lang="en-US" altLang="zh-TW" sz="2200" b="1" i="1" smtClean="0">
                          <a:solidFill>
                            <a:srgbClr val="0000FF"/>
                          </a:solidFill>
                          <a:latin typeface="Cambria Math" panose="02040503050406030204" pitchFamily="18" charset="0"/>
                          <a:cs typeface="Times New Roman" panose="02020603050405020304" pitchFamily="18" charset="0"/>
                        </a:rPr>
                        <m:t>=</m:t>
                      </m:r>
                      <m:sSup>
                        <m:sSupPr>
                          <m:ctrlPr>
                            <a:rPr lang="en-US" altLang="zh-TW" sz="2200" i="1">
                              <a:solidFill>
                                <a:srgbClr val="0000FF"/>
                              </a:solidFill>
                              <a:latin typeface="Cambria Math" panose="02040503050406030204" pitchFamily="18" charset="0"/>
                              <a:cs typeface="Times New Roman" panose="02020603050405020304" pitchFamily="18" charset="0"/>
                            </a:rPr>
                          </m:ctrlPr>
                        </m:sSupPr>
                        <m:e>
                          <m:d>
                            <m:dPr>
                              <m:begChr m:val="["/>
                              <m:endChr m:val="]"/>
                              <m:ctrlPr>
                                <a:rPr lang="en-US" altLang="zh-TW" sz="2200" b="0" i="1">
                                  <a:solidFill>
                                    <a:srgbClr val="0000FF"/>
                                  </a:solidFill>
                                  <a:latin typeface="Cambria Math" panose="02040503050406030204" pitchFamily="18" charset="0"/>
                                  <a:cs typeface="Times New Roman" panose="02020603050405020304" pitchFamily="18" charset="0"/>
                                </a:rPr>
                              </m:ctrlPr>
                            </m:dPr>
                            <m:e>
                              <m:r>
                                <m:rPr>
                                  <m:nor/>
                                </m:rPr>
                                <a:rPr lang="en-US" altLang="zh-TW" sz="2200" dirty="0" smtClean="0">
                                  <a:solidFill>
                                    <a:srgbClr val="0000FF"/>
                                  </a:solidFill>
                                </a:rPr>
                                <m:t>1 1 1 1 1 1 0 0 0 0</m:t>
                              </m:r>
                            </m:e>
                          </m:d>
                        </m:e>
                        <m:sup>
                          <m:r>
                            <a:rPr lang="en-US" altLang="zh-TW" sz="2200" i="1">
                              <a:solidFill>
                                <a:srgbClr val="0000FF"/>
                              </a:solidFill>
                              <a:latin typeface="Cambria Math" panose="02040503050406030204" pitchFamily="18" charset="0"/>
                              <a:cs typeface="Times New Roman" panose="02020603050405020304" pitchFamily="18" charset="0"/>
                            </a:rPr>
                            <m:t>𝑇</m:t>
                          </m:r>
                        </m:sup>
                      </m:sSup>
                      <m:r>
                        <a:rPr lang="en-US" altLang="zh-TW" sz="2200" b="0" i="1" smtClean="0">
                          <a:solidFill>
                            <a:srgbClr val="0000FF"/>
                          </a:solidFill>
                          <a:latin typeface="Cambria Math" panose="02040503050406030204" pitchFamily="18" charset="0"/>
                          <a:cs typeface="Times New Roman" panose="02020603050405020304" pitchFamily="18" charset="0"/>
                        </a:rPr>
                        <m:t>=</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1</m:t>
                          </m:r>
                        </m:sub>
                      </m:sSub>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2</m:t>
                          </m:r>
                        </m:sub>
                      </m:sSub>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3</m:t>
                          </m:r>
                        </m:sub>
                      </m:sSub>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4</m:t>
                          </m:r>
                        </m:sub>
                      </m:sSub>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5</m:t>
                          </m:r>
                        </m:sub>
                      </m:sSub>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6</m:t>
                          </m:r>
                        </m:sub>
                      </m:sSub>
                      <m:r>
                        <a:rPr lang="en-US" altLang="zh-TW" sz="2200" b="0" i="1" smtClean="0">
                          <a:solidFill>
                            <a:srgbClr val="0000FF"/>
                          </a:solidFill>
                          <a:latin typeface="Cambria Math" panose="02040503050406030204" pitchFamily="18" charset="0"/>
                          <a:cs typeface="Times New Roman" panose="02020603050405020304" pitchFamily="18" charset="0"/>
                        </a:rPr>
                        <m:t>(1−</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7</m:t>
                          </m:r>
                        </m:sub>
                      </m:sSub>
                      <m:r>
                        <a:rPr lang="en-US" altLang="zh-TW" sz="2200" b="0" i="1" smtClean="0">
                          <a:solidFill>
                            <a:srgbClr val="0000FF"/>
                          </a:solidFill>
                          <a:latin typeface="Cambria Math" panose="02040503050406030204" pitchFamily="18" charset="0"/>
                          <a:cs typeface="Times New Roman" panose="02020603050405020304" pitchFamily="18" charset="0"/>
                        </a:rPr>
                        <m:t>)</m:t>
                      </m:r>
                      <m:r>
                        <a:rPr lang="en-US" altLang="zh-TW" sz="2200" i="1">
                          <a:solidFill>
                            <a:srgbClr val="0000FF"/>
                          </a:solidFill>
                          <a:latin typeface="Cambria Math" panose="02040503050406030204" pitchFamily="18" charset="0"/>
                          <a:cs typeface="Times New Roman" panose="02020603050405020304" pitchFamily="18" charset="0"/>
                        </a:rPr>
                        <m:t>(1−</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b="0" i="1" smtClean="0">
                              <a:solidFill>
                                <a:srgbClr val="0000FF"/>
                              </a:solidFill>
                              <a:latin typeface="Cambria Math" panose="02040503050406030204" pitchFamily="18" charset="0"/>
                              <a:cs typeface="Times New Roman" panose="02020603050405020304" pitchFamily="18" charset="0"/>
                            </a:rPr>
                            <m:t>8</m:t>
                          </m:r>
                        </m:sub>
                      </m:sSub>
                      <m:r>
                        <a:rPr lang="en-US" altLang="zh-TW" sz="2200" i="1">
                          <a:solidFill>
                            <a:srgbClr val="0000FF"/>
                          </a:solidFill>
                          <a:latin typeface="Cambria Math" panose="02040503050406030204" pitchFamily="18" charset="0"/>
                          <a:cs typeface="Times New Roman" panose="02020603050405020304" pitchFamily="18" charset="0"/>
                        </a:rPr>
                        <m:t>)(1−</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i="1">
                              <a:solidFill>
                                <a:srgbClr val="0000FF"/>
                              </a:solidFill>
                              <a:latin typeface="Cambria Math" panose="02040503050406030204" pitchFamily="18" charset="0"/>
                              <a:cs typeface="Times New Roman" panose="02020603050405020304" pitchFamily="18" charset="0"/>
                            </a:rPr>
                            <m:t>9</m:t>
                          </m:r>
                        </m:sub>
                      </m:sSub>
                      <m:r>
                        <a:rPr lang="en-US" altLang="zh-TW" sz="2200" i="1">
                          <a:solidFill>
                            <a:srgbClr val="0000FF"/>
                          </a:solidFill>
                          <a:latin typeface="Cambria Math" panose="02040503050406030204" pitchFamily="18" charset="0"/>
                          <a:cs typeface="Times New Roman" panose="02020603050405020304" pitchFamily="18" charset="0"/>
                        </a:rPr>
                        <m:t>)(1−</m:t>
                      </m:r>
                      <m:sSub>
                        <m:sSubPr>
                          <m:ctrlPr>
                            <a:rPr lang="en-US" altLang="zh-TW" sz="2200" i="1">
                              <a:solidFill>
                                <a:srgbClr val="0000FF"/>
                              </a:solidFill>
                              <a:latin typeface="Cambria Math" panose="02040503050406030204" pitchFamily="18" charset="0"/>
                              <a:cs typeface="Times New Roman" panose="02020603050405020304" pitchFamily="18" charset="0"/>
                            </a:rPr>
                          </m:ctrlPr>
                        </m:sSubPr>
                        <m:e>
                          <m:r>
                            <a:rPr lang="en-US" altLang="zh-TW" sz="2200" i="1">
                              <a:solidFill>
                                <a:srgbClr val="0000FF"/>
                              </a:solidFill>
                              <a:latin typeface="Cambria Math" panose="02040503050406030204" pitchFamily="18" charset="0"/>
                              <a:cs typeface="Times New Roman" panose="02020603050405020304" pitchFamily="18" charset="0"/>
                            </a:rPr>
                            <m:t>𝑝</m:t>
                          </m:r>
                        </m:e>
                        <m:sub>
                          <m:r>
                            <a:rPr lang="en-US" altLang="zh-TW" sz="2200" i="1">
                              <a:solidFill>
                                <a:srgbClr val="0000FF"/>
                              </a:solidFill>
                              <a:latin typeface="Cambria Math" panose="02040503050406030204" pitchFamily="18" charset="0"/>
                              <a:cs typeface="Times New Roman" panose="02020603050405020304" pitchFamily="18" charset="0"/>
                            </a:rPr>
                            <m:t>10</m:t>
                          </m:r>
                        </m:sub>
                      </m:sSub>
                      <m:r>
                        <a:rPr lang="en-US" altLang="zh-TW" sz="2200" i="1">
                          <a:solidFill>
                            <a:srgbClr val="0000FF"/>
                          </a:solidFill>
                          <a:latin typeface="Cambria Math" panose="02040503050406030204" pitchFamily="18" charset="0"/>
                          <a:cs typeface="Times New Roman" panose="02020603050405020304" pitchFamily="18" charset="0"/>
                        </a:rPr>
                        <m:t>)</m:t>
                      </m:r>
                    </m:oMath>
                  </m:oMathPara>
                </a14:m>
                <a:endParaRPr lang="en-US" altLang="zh-TW" sz="2200" i="1" dirty="0">
                  <a:solidFill>
                    <a:srgbClr val="0000FF"/>
                  </a:solidFill>
                  <a:latin typeface="Cambria Math" panose="02040503050406030204" pitchFamily="18" charset="0"/>
                  <a:cs typeface="Times New Roman" panose="02020603050405020304" pitchFamily="18" charset="0"/>
                </a:endParaRPr>
              </a:p>
              <a:p>
                <a:endParaRPr lang="en-US" altLang="zh-TW" sz="2400" b="0" i="1" dirty="0">
                  <a:solidFill>
                    <a:srgbClr val="0000FF"/>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𝒙</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r>
                            <a:rPr lang="en-US" altLang="zh-TW" sz="2400" i="1">
                              <a:latin typeface="Cambria Math" panose="02040503050406030204" pitchFamily="18" charset="0"/>
                              <a:cs typeface="Times New Roman" panose="02020603050405020304" pitchFamily="18" charset="0"/>
                            </a:rPr>
                            <m:t> </m:t>
                          </m:r>
                        </m:sub>
                      </m:sSub>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bSup>
                        </m:e>
                      </m:nary>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p>
                    </m:oMath>
                  </m:oMathPara>
                </a14:m>
                <a:endParaRPr lang="en-US" altLang="zh-TW" sz="2400" dirty="0">
                  <a:solidFill>
                    <a:schemeClr val="tx1"/>
                  </a:solidFill>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Hence, the number of required estimates is 2</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 that is, the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b="0" i="1" smtClean="0">
                            <a:latin typeface="Cambria Math" panose="02040503050406030204" pitchFamily="18" charset="0"/>
                            <a:cs typeface="Times New Roman" panose="02020603050405020304" pitchFamily="18" charset="0"/>
                          </a:rPr>
                          <m:t>𝑗</m:t>
                        </m:r>
                      </m:sub>
                    </m:sSub>
                  </m:oMath>
                </a14:m>
                <a:r>
                  <a:rPr lang="en-US" altLang="zh-TW" sz="2800" dirty="0">
                    <a:latin typeface="Times New Roman" panose="02020603050405020304" pitchFamily="18" charset="0"/>
                    <a:cs typeface="Times New Roman" panose="02020603050405020304" pitchFamily="18" charset="0"/>
                  </a:rPr>
                  <a:t>’s and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𝑗</m:t>
                        </m:r>
                      </m:sub>
                    </m:sSub>
                  </m:oMath>
                </a14:m>
                <a:r>
                  <a:rPr lang="en-US" altLang="zh-TW" sz="2800" dirty="0">
                    <a:latin typeface="Times New Roman" panose="02020603050405020304" pitchFamily="18" charset="0"/>
                    <a:cs typeface="Times New Roman" panose="02020603050405020304" pitchFamily="18" charset="0"/>
                  </a:rPr>
                  <a:t>’s.</a:t>
                </a:r>
                <a:endParaRPr lang="zh-TW" altLang="en-US"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51279" y="691986"/>
                <a:ext cx="11199136" cy="4672369"/>
              </a:xfrm>
              <a:prstGeom prst="rect">
                <a:avLst/>
              </a:prstGeom>
              <a:blipFill>
                <a:blip r:embed="rId2"/>
                <a:stretch>
                  <a:fillRect l="-980" b="-2350"/>
                </a:stretch>
              </a:blipFill>
            </p:spPr>
            <p:txBody>
              <a:bodyPr/>
              <a:lstStyle/>
              <a:p>
                <a:r>
                  <a:rPr lang="zh-TW" altLang="en-US">
                    <a:noFill/>
                  </a:rPr>
                  <a:t> </a:t>
                </a:r>
              </a:p>
            </p:txBody>
          </p:sp>
        </mc:Fallback>
      </mc:AlternateContent>
      <p:sp>
        <p:nvSpPr>
          <p:cNvPr id="5" name="Rectangle 4"/>
          <p:cNvSpPr/>
          <p:nvPr/>
        </p:nvSpPr>
        <p:spPr>
          <a:xfrm>
            <a:off x="2815931" y="107211"/>
            <a:ext cx="6457345"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Example: The discrete features case</a:t>
            </a:r>
            <a:endParaRPr lang="zh-TW" altLang="en-US" sz="3200" b="1" dirty="0">
              <a:latin typeface="Times New Roman" panose="02020603050405020304" pitchFamily="18" charset="0"/>
              <a:cs typeface="Times New Roman" panose="02020603050405020304" pitchFamily="18" charset="0"/>
            </a:endParaRPr>
          </a:p>
        </p:txBody>
      </p:sp>
      <p:sp>
        <p:nvSpPr>
          <p:cNvPr id="6"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5399153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035" y="691986"/>
                <a:ext cx="11199136" cy="5871928"/>
              </a:xfrm>
              <a:prstGeom prst="rect">
                <a:avLst/>
              </a:prstGeom>
            </p:spPr>
            <p:txBody>
              <a:bodyPr wrap="square">
                <a:spAutoFit/>
              </a:bodyPr>
              <a:lstStyle/>
              <a:p>
                <a:pPr marL="457200" indent="-457200">
                  <a:buFont typeface="Wingdings" panose="05000000000000000000" pitchFamily="2" charset="2"/>
                  <a:buChar char="l"/>
                </a:pPr>
                <a14:m>
                  <m:oMath xmlns:m="http://schemas.openxmlformats.org/officeDocument/2006/math">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=1</m:t>
                    </m:r>
                    <m:d>
                      <m:dPr>
                        <m:begChr m:val="|"/>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d>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=1</m:t>
                    </m:r>
                    <m:d>
                      <m:dPr>
                        <m:begChr m:val="|"/>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e>
                    </m:d>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r>
                      <a:rPr lang="en-US" altLang="zh-TW" sz="2400" b="0" i="1" smtClean="0">
                        <a:latin typeface="Cambria Math" panose="02040503050406030204" pitchFamily="18" charset="0"/>
                        <a:cs typeface="Times New Roman" panose="02020603050405020304" pitchFamily="18" charset="0"/>
                      </a:rPr>
                      <m:t>,</m:t>
                    </m:r>
                  </m:oMath>
                </a14:m>
                <a:endParaRPr lang="en-US" altLang="zh-TW"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14:m>
                  <m:oMath xmlns:m="http://schemas.openxmlformats.org/officeDocument/2006/math">
                    <m:r>
                      <a:rPr lang="en-US" altLang="zh-TW" sz="2400" i="1" smtClean="0">
                        <a:solidFill>
                          <a:schemeClr val="tx1"/>
                        </a:solidFill>
                        <a:latin typeface="Cambria Math" panose="02040503050406030204" pitchFamily="18" charset="0"/>
                        <a:cs typeface="Times New Roman" panose="02020603050405020304" pitchFamily="18" charset="0"/>
                      </a:rPr>
                      <m:t>𝑝</m:t>
                    </m:r>
                    <m:d>
                      <m:dPr>
                        <m:ctrlPr>
                          <a:rPr lang="en-US" altLang="zh-TW" sz="2400" i="1">
                            <a:solidFill>
                              <a:schemeClr val="tx1"/>
                            </a:solidFill>
                            <a:latin typeface="Cambria Math" panose="02040503050406030204" pitchFamily="18" charset="0"/>
                            <a:cs typeface="Times New Roman" panose="02020603050405020304" pitchFamily="18" charset="0"/>
                          </a:rPr>
                        </m:ctrlPr>
                      </m:dPr>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𝑥</m:t>
                            </m:r>
                          </m:e>
                          <m:sub>
                            <m:r>
                              <a:rPr lang="en-US" altLang="zh-TW" sz="2400" i="1">
                                <a:solidFill>
                                  <a:schemeClr val="tx1"/>
                                </a:solidFill>
                                <a:latin typeface="Cambria Math" panose="02040503050406030204" pitchFamily="18" charset="0"/>
                                <a:cs typeface="Times New Roman" panose="02020603050405020304" pitchFamily="18" charset="0"/>
                              </a:rPr>
                              <m:t>𝑖</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i="1">
                                <a:solidFill>
                                  <a:schemeClr val="tx1"/>
                                </a:solidFill>
                                <a:latin typeface="Cambria Math" panose="02040503050406030204" pitchFamily="18" charset="0"/>
                                <a:cs typeface="Times New Roman" panose="02020603050405020304" pitchFamily="18" charset="0"/>
                              </a:rPr>
                              <m:t>𝑗</m:t>
                            </m:r>
                          </m:sub>
                        </m:sSub>
                      </m:e>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e>
                    </m:d>
                    <m:r>
                      <a:rPr lang="en-US" altLang="zh-TW" sz="2400" b="0" i="1" smtClean="0">
                        <a:solidFill>
                          <a:schemeClr val="tx1"/>
                        </a:solidFill>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𝑖</m:t>
                            </m:r>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sup>
                    </m:sSubSup>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𝑖</m:t>
                            </m:r>
                            <m:r>
                              <a:rPr lang="en-US" altLang="zh-TW" sz="2400" b="0" i="1" smtClean="0">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sup>
                    </m:sSup>
                  </m:oMath>
                </a14:m>
                <a:r>
                  <a:rPr lang="en-US" altLang="zh-TW"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e>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sub>
                        </m:sSub>
                      </m:e>
                    </m:d>
                    <m:r>
                      <a:rPr lang="en-US" altLang="zh-TW" sz="2400" i="1">
                        <a:latin typeface="Cambria Math" panose="02040503050406030204" pitchFamily="18" charset="0"/>
                        <a:cs typeface="Times New Roman" panose="02020603050405020304" pitchFamily="18" charset="0"/>
                      </a:rPr>
                      <m:t>=</m:t>
                    </m:r>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sup>
                    </m:sSubSup>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sup>
                    </m:sSup>
                  </m:oMath>
                </a14:m>
                <a:r>
                  <a:rPr lang="en-US" altLang="zh-TW" sz="24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l"/>
                </a:pPr>
                <a:r>
                  <a:rPr lang="en-US" altLang="zh-TW" sz="2400" dirty="0">
                    <a:latin typeface="Times New Roman" panose="02020603050405020304" pitchFamily="18" charset="0"/>
                    <a:cs typeface="Times New Roman" panose="02020603050405020304" pitchFamily="18" charset="0"/>
                  </a:rPr>
                  <a:t>Log-likelihood:</a:t>
                </a:r>
              </a:p>
              <a:p>
                <a:pPr/>
                <a14:m>
                  <m:oMathPara xmlns:m="http://schemas.openxmlformats.org/officeDocument/2006/math">
                    <m:oMathParaPr>
                      <m:jc m:val="centerGroup"/>
                    </m:oMathParaPr>
                    <m:oMath xmlns:m="http://schemas.openxmlformats.org/officeDocument/2006/math">
                      <m:func>
                        <m:funcPr>
                          <m:ctrlPr>
                            <a:rPr lang="en-US" altLang="zh-TW"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400" b="0" i="0" smtClean="0">
                              <a:solidFill>
                                <a:schemeClr val="tx1"/>
                              </a:solidFill>
                              <a:latin typeface="Cambria Math" panose="02040503050406030204" pitchFamily="18" charset="0"/>
                              <a:cs typeface="Times New Roman" panose="02020603050405020304" pitchFamily="18" charset="0"/>
                            </a:rPr>
                            <m:t>log</m:t>
                          </m:r>
                        </m:fName>
                        <m:e>
                          <m:nary>
                            <m:naryPr>
                              <m:chr m:val="∏"/>
                              <m:ctrlPr>
                                <a:rPr lang="en-US" altLang="zh-TW" sz="2400"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400" b="0" i="1" smtClean="0">
                                  <a:solidFill>
                                    <a:schemeClr val="tx1"/>
                                  </a:solidFill>
                                  <a:latin typeface="Cambria Math" panose="02040503050406030204" pitchFamily="18" charset="0"/>
                                  <a:cs typeface="Times New Roman" panose="02020603050405020304" pitchFamily="18" charset="0"/>
                                </a:rPr>
                                <m:t>𝑖</m:t>
                              </m:r>
                              <m:r>
                                <a:rPr lang="en-US" altLang="zh-TW" sz="2400" b="0" i="1" smtClean="0">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𝑁</m:t>
                              </m:r>
                            </m:sup>
                            <m:e>
                              <m:r>
                                <a:rPr lang="en-US" altLang="zh-TW" sz="2400" i="1">
                                  <a:solidFill>
                                    <a:schemeClr val="tx1"/>
                                  </a:solidFill>
                                  <a:latin typeface="Cambria Math" panose="02040503050406030204" pitchFamily="18" charset="0"/>
                                  <a:cs typeface="Times New Roman" panose="02020603050405020304" pitchFamily="18" charset="0"/>
                                </a:rPr>
                                <m:t>𝑝</m:t>
                              </m:r>
                              <m:d>
                                <m:dPr>
                                  <m:ctrlPr>
                                    <a:rPr lang="en-US" altLang="zh-TW" sz="2400" i="1">
                                      <a:solidFill>
                                        <a:schemeClr val="tx1"/>
                                      </a:solidFill>
                                      <a:latin typeface="Cambria Math" panose="02040503050406030204" pitchFamily="18" charset="0"/>
                                      <a:cs typeface="Times New Roman" panose="02020603050405020304" pitchFamily="18" charset="0"/>
                                    </a:rPr>
                                  </m:ctrlPr>
                                </m:dPr>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𝑥</m:t>
                                      </m:r>
                                    </m:e>
                                    <m:sub>
                                      <m:r>
                                        <a:rPr lang="en-US" altLang="zh-TW" sz="2400" i="1">
                                          <a:solidFill>
                                            <a:schemeClr val="tx1"/>
                                          </a:solidFill>
                                          <a:latin typeface="Cambria Math" panose="02040503050406030204" pitchFamily="18" charset="0"/>
                                          <a:cs typeface="Times New Roman" panose="02020603050405020304" pitchFamily="18" charset="0"/>
                                        </a:rPr>
                                        <m:t>𝑖</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i="1">
                                          <a:solidFill>
                                            <a:schemeClr val="tx1"/>
                                          </a:solidFill>
                                          <a:latin typeface="Cambria Math" panose="02040503050406030204" pitchFamily="18" charset="0"/>
                                          <a:cs typeface="Times New Roman" panose="02020603050405020304" pitchFamily="18" charset="0"/>
                                        </a:rPr>
                                        <m:t>𝑗</m:t>
                                      </m:r>
                                    </m:sub>
                                  </m:sSub>
                                </m:e>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e>
                              </m:d>
                            </m:e>
                          </m:nary>
                        </m:e>
                      </m:func>
                      <m:r>
                        <a:rPr lang="en-US" altLang="zh-TW" sz="24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400" i="1" smtClean="0">
                              <a:solidFill>
                                <a:schemeClr val="tx1"/>
                              </a:solidFill>
                              <a:latin typeface="Cambria Math" panose="02040503050406030204" pitchFamily="18" charset="0"/>
                              <a:cs typeface="Times New Roman" panose="02020603050405020304" pitchFamily="18" charset="0"/>
                            </a:rPr>
                          </m:ctrlPr>
                        </m:naryPr>
                        <m:sub>
                          <m:r>
                            <a:rPr lang="en-US" altLang="zh-TW" sz="2400" i="1">
                              <a:solidFill>
                                <a:schemeClr val="tx1"/>
                              </a:solidFill>
                              <a:latin typeface="Cambria Math" panose="02040503050406030204" pitchFamily="18" charset="0"/>
                              <a:cs typeface="Times New Roman" panose="02020603050405020304" pitchFamily="18" charset="0"/>
                            </a:rPr>
                            <m:t>𝑖</m:t>
                          </m:r>
                          <m:r>
                            <a:rPr lang="en-US" altLang="zh-TW" sz="2400" i="1">
                              <a:solidFill>
                                <a:schemeClr val="tx1"/>
                              </a:solidFill>
                              <a:latin typeface="Cambria Math" panose="02040503050406030204" pitchFamily="18" charset="0"/>
                              <a:cs typeface="Times New Roman" panose="02020603050405020304" pitchFamily="18" charset="0"/>
                            </a:rPr>
                            <m:t>=1</m:t>
                          </m:r>
                        </m:sub>
                        <m:sup>
                          <m:r>
                            <a:rPr lang="en-US" altLang="zh-TW" sz="2400" i="1">
                              <a:solidFill>
                                <a:schemeClr val="tx1"/>
                              </a:solidFill>
                              <a:latin typeface="Cambria Math" panose="02040503050406030204" pitchFamily="18" charset="0"/>
                              <a:cs typeface="Times New Roman" panose="02020603050405020304" pitchFamily="18" charset="0"/>
                            </a:rPr>
                            <m:t>𝑁</m:t>
                          </m:r>
                        </m:sup>
                        <m:e>
                          <m:func>
                            <m:funcPr>
                              <m:ctrlPr>
                                <a:rPr lang="en-US" altLang="zh-TW" sz="2400" i="1">
                                  <a:solidFill>
                                    <a:schemeClr val="tx1"/>
                                  </a:solidFill>
                                  <a:latin typeface="Cambria Math" panose="02040503050406030204" pitchFamily="18" charset="0"/>
                                  <a:cs typeface="Times New Roman" panose="02020603050405020304" pitchFamily="18" charset="0"/>
                                </a:rPr>
                              </m:ctrlPr>
                            </m:funcPr>
                            <m:fName>
                              <m:r>
                                <m:rPr>
                                  <m:sty m:val="p"/>
                                </m:rPr>
                                <a:rPr lang="en-US" altLang="zh-TW" sz="2400">
                                  <a:solidFill>
                                    <a:schemeClr val="tx1"/>
                                  </a:solidFill>
                                  <a:latin typeface="Cambria Math" panose="02040503050406030204" pitchFamily="18" charset="0"/>
                                  <a:cs typeface="Times New Roman" panose="02020603050405020304" pitchFamily="18" charset="0"/>
                                </a:rPr>
                                <m:t>log</m:t>
                              </m:r>
                            </m:fName>
                            <m:e>
                              <m:r>
                                <a:rPr lang="en-US" altLang="zh-TW" sz="2400" i="1">
                                  <a:solidFill>
                                    <a:schemeClr val="tx1"/>
                                  </a:solidFill>
                                  <a:latin typeface="Cambria Math" panose="02040503050406030204" pitchFamily="18" charset="0"/>
                                  <a:cs typeface="Times New Roman" panose="02020603050405020304" pitchFamily="18" charset="0"/>
                                </a:rPr>
                                <m:t>𝑝</m:t>
                              </m:r>
                              <m:d>
                                <m:dPr>
                                  <m:ctrlPr>
                                    <a:rPr lang="en-US" altLang="zh-TW" sz="2400" i="1">
                                      <a:solidFill>
                                        <a:schemeClr val="tx1"/>
                                      </a:solidFill>
                                      <a:latin typeface="Cambria Math" panose="02040503050406030204" pitchFamily="18" charset="0"/>
                                      <a:cs typeface="Times New Roman" panose="02020603050405020304" pitchFamily="18" charset="0"/>
                                    </a:rPr>
                                  </m:ctrlPr>
                                </m:dPr>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𝑥</m:t>
                                      </m:r>
                                    </m:e>
                                    <m:sub>
                                      <m:r>
                                        <a:rPr lang="en-US" altLang="zh-TW" sz="2400" i="1">
                                          <a:solidFill>
                                            <a:schemeClr val="tx1"/>
                                          </a:solidFill>
                                          <a:latin typeface="Cambria Math" panose="02040503050406030204" pitchFamily="18" charset="0"/>
                                          <a:cs typeface="Times New Roman" panose="02020603050405020304" pitchFamily="18" charset="0"/>
                                        </a:rPr>
                                        <m:t>𝑖</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i="1">
                                          <a:solidFill>
                                            <a:schemeClr val="tx1"/>
                                          </a:solidFill>
                                          <a:latin typeface="Cambria Math" panose="02040503050406030204" pitchFamily="18" charset="0"/>
                                          <a:cs typeface="Times New Roman" panose="02020603050405020304" pitchFamily="18" charset="0"/>
                                        </a:rPr>
                                        <m:t>𝑗</m:t>
                                      </m:r>
                                    </m:sub>
                                  </m:sSub>
                                </m:e>
                                <m:e>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e>
                              </m:d>
                            </m:e>
                          </m:func>
                        </m:e>
                      </m:nary>
                      <m:r>
                        <a:rPr lang="en-US" altLang="zh-TW" sz="2400">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b="0" i="1" smtClean="0">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ub>
                          </m:sSub>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e>
                          </m:func>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0,</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ub>
                          </m:sSub>
                        </m:sup>
                        <m:e>
                          <m:r>
                            <a:rPr lang="en-US" altLang="zh-TW" sz="2400" b="0" i="1" smtClean="0">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i="1">
                              <a:latin typeface="Cambria Math" panose="02040503050406030204" pitchFamily="18" charset="0"/>
                              <a:cs typeface="Times New Roman" panose="02020603050405020304" pitchFamily="18" charset="0"/>
                            </a:rPr>
                            <m:t>)</m:t>
                          </m:r>
                        </m:e>
                      </m:nary>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b="0" i="0"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0,</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i="1">
                          <a:latin typeface="Cambria Math" panose="02040503050406030204" pitchFamily="18" charset="0"/>
                          <a:cs typeface="Times New Roman" panose="02020603050405020304" pitchFamily="18" charset="0"/>
                        </a:rPr>
                        <m:t>)</m:t>
                      </m:r>
                    </m:oMath>
                  </m:oMathPara>
                </a14:m>
                <a:endParaRPr lang="en-US" altLang="zh-TW"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e>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sub>
                                  </m:sSub>
                                </m:e>
                              </m:d>
                            </m:e>
                          </m:nary>
                        </m:e>
                      </m:func>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e>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sub>
                                  </m:sSub>
                                </m:e>
                              </m:d>
                            </m:e>
                          </m:func>
                        </m:e>
                      </m:nary>
                      <m:r>
                        <a:rPr lang="en-US" altLang="zh-TW" sz="2400">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sub>
                          </m:sSub>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e>
                          </m:func>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=1</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0,</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sub>
                          </m:sSub>
                        </m:sup>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cs typeface="Times New Roman" panose="02020603050405020304" pitchFamily="18" charset="0"/>
                                </a:rPr>
                                <m:t>𝑖</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latin typeface="Cambria Math" panose="02040503050406030204" pitchFamily="18" charset="0"/>
                                  <a:cs typeface="Times New Roman" panose="02020603050405020304" pitchFamily="18" charset="0"/>
                                </a:rPr>
                                <m:t>(1−</m:t>
                              </m:r>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i="1">
                              <a:latin typeface="Cambria Math" panose="02040503050406030204" pitchFamily="18" charset="0"/>
                              <a:cs typeface="Times New Roman" panose="02020603050405020304" pitchFamily="18" charset="0"/>
                            </a:rPr>
                            <m:t>)</m:t>
                          </m:r>
                        </m:e>
                      </m:nary>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sub>
                          </m:sSub>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𝑁</m:t>
                          </m:r>
                        </m:e>
                        <m:sub>
                          <m:r>
                            <a:rPr lang="en-US" altLang="zh-TW" sz="2400" i="1">
                              <a:latin typeface="Cambria Math" panose="02040503050406030204" pitchFamily="18" charset="0"/>
                              <a:cs typeface="Times New Roman" panose="02020603050405020304" pitchFamily="18" charset="0"/>
                            </a:rPr>
                            <m:t>0,</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b="0" i="1" smtClean="0">
                                  <a:latin typeface="Cambria Math" panose="02040503050406030204" pitchFamily="18" charset="0"/>
                                  <a:cs typeface="Times New Roman" panose="02020603050405020304" pitchFamily="18" charset="0"/>
                                </a:rPr>
                                <m:t>2</m:t>
                              </m:r>
                            </m:sub>
                          </m:sSub>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𝑗</m:t>
                              </m:r>
                            </m:sub>
                          </m:sSub>
                        </m:e>
                      </m:func>
                      <m:r>
                        <a:rPr lang="en-US" altLang="zh-TW" sz="2400" i="1">
                          <a:latin typeface="Cambria Math" panose="02040503050406030204" pitchFamily="18" charset="0"/>
                          <a:cs typeface="Times New Roman" panose="02020603050405020304" pitchFamily="18" charset="0"/>
                        </a:rPr>
                        <m:t>)</m:t>
                      </m:r>
                    </m:oMath>
                  </m:oMathPara>
                </a14:m>
                <a:endParaRPr lang="en-US" altLang="zh-TW" sz="2400" dirty="0">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Obtain </a:t>
                </a:r>
                <a:r>
                  <a:rPr lang="en-US" altLang="zh-TW" sz="2400" dirty="0">
                    <a:solidFill>
                      <a:srgbClr val="FF0000"/>
                    </a:solidFill>
                    <a:latin typeface="Times New Roman" panose="02020603050405020304" pitchFamily="18" charset="0"/>
                    <a:cs typeface="Times New Roman" panose="02020603050405020304" pitchFamily="18" charset="0"/>
                  </a:rPr>
                  <a:t>maximum likelihood </a:t>
                </a:r>
                <a:r>
                  <a:rPr lang="en-US" altLang="zh-TW" sz="2400" dirty="0">
                    <a:latin typeface="Times New Roman" panose="02020603050405020304" pitchFamily="18" charset="0"/>
                    <a:cs typeface="Times New Roman" panose="02020603050405020304" pitchFamily="18" charset="0"/>
                  </a:rPr>
                  <a:t>estimates by setting derivatives to zero</a:t>
                </a:r>
                <a:r>
                  <a:rPr lang="en-US" altLang="zh-TW" sz="2400" dirty="0"/>
                  <a:t>:</a:t>
                </a:r>
              </a:p>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e>
                        <m:sub>
                          <m:r>
                            <a:rPr lang="en-US" altLang="zh-TW" sz="2400" i="1">
                              <a:solidFill>
                                <a:schemeClr val="tx1"/>
                              </a:solidFill>
                              <a:latin typeface="Cambria Math" panose="02040503050406030204" pitchFamily="18" charset="0"/>
                              <a:cs typeface="Times New Roman" panose="02020603050405020304" pitchFamily="18" charset="0"/>
                            </a:rPr>
                            <m:t>𝑗</m:t>
                          </m:r>
                        </m:sub>
                      </m:sSub>
                      <m:r>
                        <a:rPr lang="en-US" altLang="zh-TW" sz="2400" i="1">
                          <a:solidFill>
                            <a:schemeClr val="tx1"/>
                          </a:solidFill>
                          <a:latin typeface="Cambria Math" panose="02040503050406030204" pitchFamily="18" charset="0"/>
                          <a:cs typeface="Times New Roman" panose="02020603050405020304" pitchFamily="18" charset="0"/>
                        </a:rPr>
                        <m:t>=</m:t>
                      </m:r>
                      <m:f>
                        <m:fPr>
                          <m:ctrlPr>
                            <a:rPr lang="en-US" altLang="zh-TW" sz="2400" i="1">
                              <a:solidFill>
                                <a:schemeClr val="tx1"/>
                              </a:solidFill>
                              <a:latin typeface="Cambria Math" panose="02040503050406030204" pitchFamily="18" charset="0"/>
                              <a:cs typeface="Times New Roman" panose="02020603050405020304" pitchFamily="18" charset="0"/>
                            </a:rPr>
                          </m:ctrlPr>
                        </m:fPr>
                        <m:num>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sub>
                          </m:sSub>
                        </m:num>
                        <m:den>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0,</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sub>
                          </m:sSub>
                          <m:r>
                            <a:rPr lang="en-US" altLang="zh-TW" sz="2400" i="1">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m:t>
                                  </m:r>
                                </m:sub>
                              </m:sSub>
                            </m:sub>
                          </m:sSub>
                        </m:den>
                      </m:f>
                      <m:r>
                        <a:rPr lang="en-US" altLang="zh-TW" sz="2400" b="0" i="1" smtClean="0">
                          <a:solidFill>
                            <a:schemeClr val="tx1"/>
                          </a:solidFill>
                          <a:latin typeface="Cambria Math" panose="02040503050406030204" pitchFamily="18" charset="0"/>
                          <a:cs typeface="Times New Roman" panose="02020603050405020304" pitchFamily="18" charset="0"/>
                        </a:rPr>
                        <m:t>,  </m:t>
                      </m:r>
                      <m:sSub>
                        <m:sSubPr>
                          <m:ctrlPr>
                            <a:rPr lang="en-US" altLang="zh-TW" sz="2400" i="1" smtClean="0">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𝑞</m:t>
                          </m:r>
                        </m:e>
                        <m:sub>
                          <m:r>
                            <a:rPr lang="en-US" altLang="zh-TW" sz="2400" i="1">
                              <a:solidFill>
                                <a:schemeClr val="tx1"/>
                              </a:solidFill>
                              <a:latin typeface="Cambria Math" panose="02040503050406030204" pitchFamily="18" charset="0"/>
                              <a:cs typeface="Times New Roman" panose="02020603050405020304" pitchFamily="18" charset="0"/>
                            </a:rPr>
                            <m:t>𝑗</m:t>
                          </m:r>
                        </m:sub>
                      </m:sSub>
                      <m:r>
                        <a:rPr lang="en-US" altLang="zh-TW" sz="2400">
                          <a:solidFill>
                            <a:schemeClr val="tx1"/>
                          </a:solidFill>
                          <a:latin typeface="Cambria Math" panose="02040503050406030204" pitchFamily="18" charset="0"/>
                          <a:cs typeface="Times New Roman" panose="02020603050405020304" pitchFamily="18" charset="0"/>
                        </a:rPr>
                        <m:t>=</m:t>
                      </m:r>
                      <m:f>
                        <m:fPr>
                          <m:ctrlPr>
                            <a:rPr lang="en-US" altLang="zh-TW" sz="2400" i="1">
                              <a:solidFill>
                                <a:schemeClr val="tx1"/>
                              </a:solidFill>
                              <a:latin typeface="Cambria Math" panose="02040503050406030204" pitchFamily="18" charset="0"/>
                              <a:cs typeface="Times New Roman" panose="02020603050405020304" pitchFamily="18" charset="0"/>
                            </a:rPr>
                          </m:ctrlPr>
                        </m:fPr>
                        <m:num>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2</m:t>
                                  </m:r>
                                </m:sub>
                              </m:sSub>
                            </m:sub>
                          </m:sSub>
                        </m:num>
                        <m:den>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0,</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2</m:t>
                                  </m:r>
                                </m:sub>
                              </m:sSub>
                            </m:sub>
                          </m:sSub>
                          <m:r>
                            <a:rPr lang="en-US" altLang="zh-TW" sz="2400" i="1">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𝑁</m:t>
                              </m:r>
                            </m:e>
                            <m:sub>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2</m:t>
                                  </m:r>
                                </m:sub>
                              </m:sSub>
                            </m:sub>
                          </m:sSub>
                        </m:den>
                      </m:f>
                    </m:oMath>
                  </m:oMathPara>
                </a14:m>
                <a:endParaRPr lang="en-US" altLang="zh-TW"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45035" y="691986"/>
                <a:ext cx="11199136" cy="5871928"/>
              </a:xfrm>
              <a:prstGeom prst="rect">
                <a:avLst/>
              </a:prstGeom>
              <a:blipFill>
                <a:blip r:embed="rId2"/>
                <a:stretch>
                  <a:fillRect l="-708" t="-4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935787" y="60595"/>
                <a:ext cx="8030120" cy="631391"/>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Example: learning </a:t>
                </a:r>
                <a14:m>
                  <m:oMath xmlns:m="http://schemas.openxmlformats.org/officeDocument/2006/math">
                    <m:sSub>
                      <m:sSubPr>
                        <m:ctrlPr>
                          <a:rPr lang="en-US" altLang="zh-TW" sz="3200" b="1" i="1">
                            <a:latin typeface="Cambria Math" panose="02040503050406030204" pitchFamily="18" charset="0"/>
                            <a:cs typeface="Times New Roman" panose="02020603050405020304" pitchFamily="18" charset="0"/>
                          </a:rPr>
                        </m:ctrlPr>
                      </m:sSubPr>
                      <m:e>
                        <m:r>
                          <a:rPr lang="en-US" altLang="zh-TW" sz="3200" b="1" i="1">
                            <a:latin typeface="Cambria Math" panose="02040503050406030204" pitchFamily="18" charset="0"/>
                            <a:cs typeface="Times New Roman" panose="02020603050405020304" pitchFamily="18" charset="0"/>
                          </a:rPr>
                          <m:t>𝒑</m:t>
                        </m:r>
                      </m:e>
                      <m:sub>
                        <m:r>
                          <a:rPr lang="en-US" altLang="zh-TW" sz="3200" b="1" i="1" smtClean="0">
                            <a:latin typeface="Cambria Math" panose="02040503050406030204" pitchFamily="18" charset="0"/>
                            <a:cs typeface="Times New Roman" panose="02020603050405020304" pitchFamily="18" charset="0"/>
                          </a:rPr>
                          <m:t>𝒋</m:t>
                        </m:r>
                      </m:sub>
                    </m:sSub>
                  </m:oMath>
                </a14:m>
                <a:r>
                  <a:rPr lang="en-US" altLang="zh-TW" sz="3200" b="1"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3200" b="1" i="1">
                            <a:latin typeface="Cambria Math" panose="02040503050406030204" pitchFamily="18" charset="0"/>
                            <a:cs typeface="Times New Roman" panose="02020603050405020304" pitchFamily="18" charset="0"/>
                          </a:rPr>
                        </m:ctrlPr>
                      </m:sSubPr>
                      <m:e>
                        <m:r>
                          <a:rPr lang="en-US" altLang="zh-TW" sz="3200" b="1" i="1">
                            <a:latin typeface="Cambria Math" panose="02040503050406030204" pitchFamily="18" charset="0"/>
                            <a:cs typeface="Times New Roman" panose="02020603050405020304" pitchFamily="18" charset="0"/>
                          </a:rPr>
                          <m:t>𝒒</m:t>
                        </m:r>
                      </m:e>
                      <m:sub>
                        <m:r>
                          <a:rPr lang="en-US" altLang="zh-TW" sz="3200" b="1" i="1" smtClean="0">
                            <a:latin typeface="Cambria Math" panose="02040503050406030204" pitchFamily="18" charset="0"/>
                            <a:cs typeface="Times New Roman" panose="02020603050405020304" pitchFamily="18" charset="0"/>
                          </a:rPr>
                          <m:t>𝒋</m:t>
                        </m:r>
                      </m:sub>
                    </m:sSub>
                  </m:oMath>
                </a14:m>
                <a:r>
                  <a:rPr lang="zh-TW" altLang="en-US" sz="3200" b="1" dirty="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given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b="1" i="1">
                            <a:latin typeface="Cambria Math" panose="02040503050406030204" pitchFamily="18" charset="0"/>
                            <a:cs typeface="Times New Roman" panose="02020603050405020304" pitchFamily="18" charset="0"/>
                          </a:rPr>
                          <m:t>𝒙</m:t>
                        </m:r>
                      </m:e>
                      <m:sub>
                        <m:r>
                          <a:rPr lang="en-US" altLang="zh-TW" sz="3200" b="0" i="1" smtClean="0">
                            <a:latin typeface="Cambria Math" panose="02040503050406030204" pitchFamily="18" charset="0"/>
                            <a:cs typeface="Times New Roman" panose="02020603050405020304" pitchFamily="18" charset="0"/>
                          </a:rPr>
                          <m:t>1</m:t>
                        </m:r>
                      </m:sub>
                    </m:sSub>
                    <m:r>
                      <a:rPr lang="en-US" altLang="zh-TW" sz="3200" b="0" i="1" smtClean="0">
                        <a:latin typeface="Cambria Math" panose="02040503050406030204" pitchFamily="18" charset="0"/>
                        <a:cs typeface="Times New Roman" panose="02020603050405020304" pitchFamily="18" charset="0"/>
                      </a:rPr>
                      <m:t>, </m:t>
                    </m:r>
                    <m:r>
                      <a:rPr lang="en-US" altLang="zh-TW" sz="3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3200" i="1">
                            <a:latin typeface="Cambria Math" panose="02040503050406030204" pitchFamily="18" charset="0"/>
                            <a:cs typeface="Times New Roman" panose="02020603050405020304" pitchFamily="18" charset="0"/>
                          </a:rPr>
                        </m:ctrlPr>
                      </m:sSubPr>
                      <m:e>
                        <m:r>
                          <a:rPr lang="en-US" altLang="zh-TW" sz="3200" b="1" i="1">
                            <a:latin typeface="Cambria Math" panose="02040503050406030204" pitchFamily="18" charset="0"/>
                            <a:cs typeface="Times New Roman" panose="02020603050405020304" pitchFamily="18" charset="0"/>
                          </a:rPr>
                          <m:t>𝒙</m:t>
                        </m:r>
                      </m:e>
                      <m:sub>
                        <m:r>
                          <a:rPr lang="en-US" altLang="zh-TW" sz="3200" b="0" i="1" smtClean="0">
                            <a:latin typeface="Cambria Math" panose="02040503050406030204" pitchFamily="18" charset="0"/>
                            <a:cs typeface="Times New Roman" panose="02020603050405020304" pitchFamily="18" charset="0"/>
                          </a:rPr>
                          <m:t>𝑁</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35787" y="60595"/>
                <a:ext cx="8030120" cy="631391"/>
              </a:xfrm>
              <a:prstGeom prst="rect">
                <a:avLst/>
              </a:prstGeom>
              <a:blipFill>
                <a:blip r:embed="rId3"/>
                <a:stretch>
                  <a:fillRect l="-1974" t="-13462" b="-22115"/>
                </a:stretch>
              </a:blipFill>
            </p:spPr>
            <p:txBody>
              <a:bodyPr/>
              <a:lstStyle/>
              <a:p>
                <a:r>
                  <a:rPr lang="zh-TW" altLang="en-US">
                    <a:noFill/>
                  </a:rPr>
                  <a:t> </a:t>
                </a:r>
              </a:p>
            </p:txBody>
          </p:sp>
        </mc:Fallback>
      </mc:AlternateContent>
      <p:sp>
        <p:nvSpPr>
          <p:cNvPr id="6"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22250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3558397" y="107198"/>
            <a:ext cx="328468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need to know </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48587" y="777581"/>
                <a:ext cx="10834576" cy="574394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What is the multivariate Gaussian distribution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How to compute the mean </a:t>
                </a:r>
                <a14:m>
                  <m:oMath xmlns:m="http://schemas.openxmlformats.org/officeDocument/2006/math">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and</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the</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 </m:t>
                    </m:r>
                    <m:r>
                      <m:rPr>
                        <m:nor/>
                      </m:rP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covariance</m:t>
                    </m:r>
                    <m:r>
                      <a:rPr kumimoji="0" lang="en-US" altLang="zh-TW" sz="28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Using maximizing the likelihood function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Empirical mean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and </a:t>
                </a:r>
                <a:r>
                  <a:rPr kumimoji="0" lang="en-US" altLang="zh-TW" sz="2800" b="0" i="0" u="none" strike="noStrike" kern="1200" cap="none" spc="0" normalizeH="0" baseline="0" noProof="0" dirty="0" smtClean="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How to make prediction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e>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𝒏𝒆𝒘</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 2, 3</m:t>
                    </m:r>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Using the Bayes’ rule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e>
                        <m:e>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𝐵</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𝐵</m:t>
                              </m:r>
                            </m:e>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𝐴</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t>𝐵</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en>
                      </m:f>
                    </m:oMath>
                  </m:oMathPara>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𝑐</m:t>
                        </m:r>
                      </m:e>
                      <m:e>
                        <m:sSub>
                          <m:sSubPr>
                            <m:ctrlPr>
                              <a:rPr kumimoji="0" lang="en-US" altLang="zh-TW"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TW" sz="2800" b="1" i="1" u="none" strike="noStrike" kern="1200" cap="none" spc="0" normalizeH="0" baseline="0" noProof="0" smtClean="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e>
                          <m:e>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𝑡</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𝑛𝑒𝑤</m:t>
                            </m:r>
                          </m:sub>
                        </m:s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𝑐</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sub>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𝒄</m:t>
                            </m:r>
                          </m:sub>
                        </m:sSub>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ctrlPr>
                          </m:sSubPr>
                          <m:e>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𝒙</m:t>
                            </m:r>
                          </m:e>
                          <m:sub>
                            <m:r>
                              <a:rPr kumimoji="0" lang="en-US" altLang="zh-TW" sz="2800" b="1" i="1" u="none" strike="noStrike" kern="1200" cap="none" spc="0" normalizeH="0" baseline="0" noProof="0">
                                <a:ln>
                                  <a:noFill/>
                                </a:ln>
                                <a:solidFill>
                                  <a:srgbClr val="0000FF"/>
                                </a:solidFill>
                                <a:effectLst/>
                                <a:uLnTx/>
                                <a:uFillTx/>
                                <a:latin typeface="Cambria Math" panose="02040503050406030204" pitchFamily="18" charset="0"/>
                                <a:cs typeface="Times New Roman" panose="02020603050405020304" pitchFamily="18" charset="0"/>
                              </a:rPr>
                              <m:t>𝒏𝒆𝒘</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𝑿</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den>
                    </m:f>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endParaRPr>
              </a:p>
            </p:txBody>
          </p:sp>
        </mc:Choice>
        <mc:Fallback xmlns="">
          <p:sp>
            <p:nvSpPr>
              <p:cNvPr id="2" name="Rectangle 1"/>
              <p:cNvSpPr>
                <a:spLocks noRot="1" noChangeAspect="1" noMove="1" noResize="1" noEditPoints="1" noAdjustHandles="1" noChangeArrowheads="1" noChangeShapeType="1" noTextEdit="1"/>
              </p:cNvSpPr>
              <p:nvPr/>
            </p:nvSpPr>
            <p:spPr>
              <a:xfrm>
                <a:off x="648587" y="777581"/>
                <a:ext cx="10834576" cy="5743945"/>
              </a:xfrm>
              <a:prstGeom prst="rect">
                <a:avLst/>
              </a:prstGeom>
              <a:blipFill>
                <a:blip r:embed="rId2"/>
                <a:stretch>
                  <a:fillRect l="-1125" t="-116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38314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 name="Rectangle 2"/>
          <p:cNvSpPr/>
          <p:nvPr/>
        </p:nvSpPr>
        <p:spPr>
          <a:xfrm>
            <a:off x="2224730" y="107211"/>
            <a:ext cx="7452233" cy="584775"/>
          </a:xfrm>
          <a:prstGeom prst="rect">
            <a:avLst/>
          </a:prstGeom>
        </p:spPr>
        <p:txBody>
          <a:bodyPr wrap="none">
            <a:spAutoFit/>
          </a:bodyPr>
          <a:lstStyle/>
          <a:p>
            <a:pPr fontAlgn="base">
              <a:spcBef>
                <a:spcPct val="0"/>
              </a:spcBef>
              <a:spcAft>
                <a:spcPct val="0"/>
              </a:spcAft>
              <a:buNone/>
            </a:pPr>
            <a:r>
              <a:rPr lang="en-US" altLang="zh-TW" sz="3200" b="1" dirty="0">
                <a:latin typeface="Times New Roman" panose="02020603050405020304" pitchFamily="18" charset="0"/>
                <a:cs typeface="Times New Roman" panose="02020603050405020304" pitchFamily="18" charset="0"/>
              </a:rPr>
              <a:t>Example: Making Predictions </a:t>
            </a:r>
            <a:r>
              <a:rPr lang="en-US" altLang="zh-TW" sz="3200" b="1" dirty="0">
                <a:solidFill>
                  <a:srgbClr val="FF0000"/>
                </a:solidFill>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4" name="Rectangle 3"/>
              <p:cNvSpPr/>
              <p:nvPr/>
            </p:nvSpPr>
            <p:spPr>
              <a:xfrm>
                <a:off x="325925" y="691986"/>
                <a:ext cx="11678970" cy="3988208"/>
              </a:xfrm>
              <a:prstGeom prst="rect">
                <a:avLst/>
              </a:prstGeom>
            </p:spPr>
            <p:txBody>
              <a:bodyPr wrap="square">
                <a:spAutoFit/>
              </a:bodyPr>
              <a:lstStyle/>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Given the value of </a:t>
                </a:r>
                <a:r>
                  <a:rPr lang="en-US" altLang="zh-TW" sz="2800" b="1" i="1" dirty="0">
                    <a:latin typeface="Times New Roman" panose="02020603050405020304" pitchFamily="18" charset="0"/>
                    <a:cs typeface="Times New Roman" panose="02020603050405020304" pitchFamily="18" charset="0"/>
                  </a:rPr>
                  <a:t>x</a:t>
                </a:r>
                <a:r>
                  <a:rPr lang="en-US" altLang="zh-TW" sz="2800" dirty="0">
                    <a:latin typeface="Times New Roman" panose="02020603050405020304" pitchFamily="18" charset="0"/>
                    <a:cs typeface="Times New Roman" panose="02020603050405020304" pitchFamily="18" charset="0"/>
                  </a:rPr>
                  <a:t>, its class is decided by the likelihood ratio</a:t>
                </a:r>
              </a:p>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𝑙</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en-US" altLang="zh-TW" sz="2400" b="1" i="1">
                                  <a:solidFill>
                                    <a:srgbClr val="FF33CC"/>
                                  </a:solidFill>
                                  <a:latin typeface="Cambria Math" panose="02040503050406030204" pitchFamily="18" charset="0"/>
                                  <a:cs typeface="Times New Roman" panose="02020603050405020304" pitchFamily="18" charset="0"/>
                                </a:rPr>
                                <m:t>𝒙</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1 </m:t>
                              </m:r>
                            </m:sub>
                          </m:sSub>
                          <m:r>
                            <a:rPr lang="en-US" altLang="zh-TW" sz="2400" i="1">
                              <a:solidFill>
                                <a:srgbClr val="FF33CC"/>
                              </a:solidFill>
                              <a:latin typeface="Cambria Math" panose="02040503050406030204" pitchFamily="18" charset="0"/>
                              <a:cs typeface="Times New Roman" panose="02020603050405020304" pitchFamily="18" charset="0"/>
                            </a:rPr>
                            <m:t>)</m:t>
                          </m:r>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1 </m:t>
                              </m:r>
                            </m:sub>
                          </m:sSub>
                          <m:r>
                            <a:rPr lang="en-US" altLang="zh-TW" sz="2400" i="1">
                              <a:solidFill>
                                <a:srgbClr val="FF33CC"/>
                              </a:solidFill>
                              <a:latin typeface="Cambria Math" panose="02040503050406030204" pitchFamily="18" charset="0"/>
                              <a:cs typeface="Times New Roman" panose="02020603050405020304" pitchFamily="18" charset="0"/>
                            </a:rPr>
                            <m:t>)</m:t>
                          </m:r>
                        </m:num>
                        <m:den>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en-US" altLang="zh-TW" sz="2400" b="1" i="1">
                                  <a:solidFill>
                                    <a:srgbClr val="FF33CC"/>
                                  </a:solidFill>
                                  <a:latin typeface="Cambria Math" panose="02040503050406030204" pitchFamily="18" charset="0"/>
                                  <a:cs typeface="Times New Roman" panose="02020603050405020304" pitchFamily="18" charset="0"/>
                                </a:rPr>
                                <m:t>𝒙</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2 </m:t>
                              </m:r>
                            </m:sub>
                          </m:sSub>
                          <m:r>
                            <a:rPr lang="en-US" altLang="zh-TW" sz="2400" i="1">
                              <a:solidFill>
                                <a:srgbClr val="FF33CC"/>
                              </a:solidFill>
                              <a:latin typeface="Cambria Math" panose="02040503050406030204" pitchFamily="18" charset="0"/>
                              <a:cs typeface="Times New Roman" panose="02020603050405020304" pitchFamily="18" charset="0"/>
                            </a:rPr>
                            <m:t>)</m:t>
                          </m:r>
                          <m:sSub>
                            <m:sSubPr>
                              <m:ctrlPr>
                                <a:rPr lang="en-US" altLang="zh-TW" sz="2400" i="1">
                                  <a:solidFill>
                                    <a:srgbClr val="FF33CC"/>
                                  </a:solidFill>
                                  <a:latin typeface="Cambria Math" panose="02040503050406030204" pitchFamily="18" charset="0"/>
                                  <a:cs typeface="Times New Roman" panose="02020603050405020304" pitchFamily="18" charset="0"/>
                                </a:rPr>
                              </m:ctrlPr>
                            </m:sSubPr>
                            <m:e>
                              <m:r>
                                <a:rPr lang="en-US" altLang="zh-TW" sz="2400" i="1">
                                  <a:solidFill>
                                    <a:srgbClr val="FF33CC"/>
                                  </a:solidFill>
                                  <a:latin typeface="Cambria Math" panose="02040503050406030204" pitchFamily="18" charset="0"/>
                                  <a:cs typeface="Times New Roman" panose="02020603050405020304" pitchFamily="18" charset="0"/>
                                </a:rPr>
                                <m:t>𝑝</m:t>
                              </m:r>
                              <m:r>
                                <a:rPr lang="en-US" altLang="zh-TW" sz="2400" i="1">
                                  <a:solidFill>
                                    <a:srgbClr val="FF33CC"/>
                                  </a:solidFill>
                                  <a:latin typeface="Cambria Math" panose="02040503050406030204" pitchFamily="18" charset="0"/>
                                  <a:cs typeface="Times New Roman" panose="02020603050405020304" pitchFamily="18" charset="0"/>
                                </a:rPr>
                                <m:t>(</m:t>
                              </m:r>
                              <m:r>
                                <a:rPr lang="zh-TW" altLang="en-US" sz="2400" i="1">
                                  <a:solidFill>
                                    <a:srgbClr val="FF33CC"/>
                                  </a:solidFill>
                                  <a:latin typeface="Cambria Math" panose="02040503050406030204" pitchFamily="18" charset="0"/>
                                  <a:cs typeface="Times New Roman" panose="02020603050405020304" pitchFamily="18" charset="0"/>
                                </a:rPr>
                                <m:t>𝜔</m:t>
                              </m:r>
                            </m:e>
                            <m:sub>
                              <m:r>
                                <a:rPr lang="en-US" altLang="zh-TW" sz="2400" i="1">
                                  <a:solidFill>
                                    <a:srgbClr val="FF33CC"/>
                                  </a:solidFill>
                                  <a:latin typeface="Cambria Math" panose="02040503050406030204" pitchFamily="18" charset="0"/>
                                  <a:cs typeface="Times New Roman" panose="02020603050405020304" pitchFamily="18" charset="0"/>
                                </a:rPr>
                                <m:t>2 </m:t>
                              </m:r>
                            </m:sub>
                          </m:sSub>
                          <m:r>
                            <a:rPr lang="en-US" altLang="zh-TW" sz="2400" i="1">
                              <a:solidFill>
                                <a:srgbClr val="FF33CC"/>
                              </a:solidFill>
                              <a:latin typeface="Cambria Math" panose="02040503050406030204" pitchFamily="18" charset="0"/>
                              <a:cs typeface="Times New Roman" panose="02020603050405020304" pitchFamily="18" charset="0"/>
                            </a:rPr>
                            <m:t>)</m:t>
                          </m:r>
                        </m:den>
                      </m:f>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mr>
                              <m:m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&gt;</m:t>
                                  </m:r>
                                </m:e>
                              </m:mr>
                            </m:m>
                          </m:e>
                        </m:m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r>
                                    <m:rPr>
                                      <m:brk m:alnAt="7"/>
                                    </m:rPr>
                                    <a:rPr lang="en-US" altLang="zh-TW" sz="2400" i="1">
                                      <a:latin typeface="Cambria Math" panose="02040503050406030204" pitchFamily="18" charset="0"/>
                                      <a:ea typeface="Cambria Math" panose="02040503050406030204" pitchFamily="18" charset="0"/>
                                      <a:cs typeface="Times New Roman" panose="02020603050405020304" pitchFamily="18" charset="0"/>
                                    </a:rPr>
                                    <m:t>&lt;</m:t>
                                  </m:r>
                                </m:e>
                              </m:m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e>
                              </m:mr>
                            </m:m>
                          </m:e>
                        </m:mr>
                      </m:m>
                      <m:r>
                        <a:rPr lang="en-US" altLang="zh-TW" sz="2400" b="0" i="1" smtClean="0">
                          <a:latin typeface="Cambria Math" panose="02040503050406030204" pitchFamily="18" charset="0"/>
                          <a:cs typeface="Times New Roman" panose="02020603050405020304" pitchFamily="18" charset="0"/>
                        </a:rPr>
                        <m:t> 1</m:t>
                      </m:r>
                    </m:oMath>
                  </m:oMathPara>
                </a14:m>
                <a:endParaRPr lang="en-US" altLang="zh-TW"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The number of values that </a:t>
                </a:r>
                <a:r>
                  <a:rPr lang="en-US" altLang="zh-TW" sz="2800" b="1" i="1" dirty="0">
                    <a:latin typeface="Times New Roman" panose="02020603050405020304" pitchFamily="18" charset="0"/>
                    <a:cs typeface="Times New Roman" panose="02020603050405020304" pitchFamily="18" charset="0"/>
                  </a:rPr>
                  <a:t>x </a:t>
                </a:r>
                <a:r>
                  <a:rPr lang="en-US" altLang="zh-TW" sz="2800" dirty="0">
                    <a:latin typeface="Times New Roman" panose="02020603050405020304" pitchFamily="18" charset="0"/>
                    <a:cs typeface="Times New Roman" panose="02020603050405020304" pitchFamily="18" charset="0"/>
                  </a:rPr>
                  <a:t>can take, for all possible combinations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𝑗</m:t>
                        </m:r>
                      </m:sub>
                    </m:sSub>
                  </m:oMath>
                </a14:m>
                <a:r>
                  <a:rPr lang="en-US" altLang="zh-TW" sz="2800" i="1"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amounts to </a:t>
                </a:r>
                <a14:m>
                  <m:oMath xmlns:m="http://schemas.openxmlformats.org/officeDocument/2006/math">
                    <m:sSup>
                      <m:sSupPr>
                        <m:ctrlPr>
                          <a:rPr lang="en-US" altLang="zh-TW" sz="2800" i="1" smtClean="0">
                            <a:latin typeface="Cambria Math" panose="02040503050406030204" pitchFamily="18" charset="0"/>
                            <a:cs typeface="Times New Roman" panose="02020603050405020304" pitchFamily="18" charset="0"/>
                          </a:rPr>
                        </m:ctrlPr>
                      </m:sSupPr>
                      <m:e>
                        <m:r>
                          <a:rPr lang="en-US" altLang="zh-TW" sz="2800" b="0" i="1" smtClean="0">
                            <a:latin typeface="Cambria Math" panose="02040503050406030204" pitchFamily="18" charset="0"/>
                            <a:cs typeface="Times New Roman" panose="02020603050405020304" pitchFamily="18" charset="0"/>
                          </a:rPr>
                          <m:t>2</m:t>
                        </m:r>
                      </m:e>
                      <m:sup>
                        <m:r>
                          <a:rPr lang="en-US" altLang="zh-TW" sz="2800" b="0" i="1" smtClean="0">
                            <a:latin typeface="Cambria Math" panose="02040503050406030204" pitchFamily="18" charset="0"/>
                            <a:cs typeface="Times New Roman" panose="02020603050405020304" pitchFamily="18" charset="0"/>
                          </a:rPr>
                          <m:t>𝐷</m:t>
                        </m:r>
                      </m:sup>
                    </m:sSup>
                  </m:oMath>
                </a14:m>
                <a:r>
                  <a:rPr lang="en-US" altLang="zh-TW" sz="2800" i="1"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If we do not adopt independence assumption, one must have enough training data to obtain probability estimates for each one of these values (probabilities add to one, thus </a:t>
                </a:r>
                <a14:m>
                  <m:oMath xmlns:m="http://schemas.openxmlformats.org/officeDocument/2006/math">
                    <m:sSup>
                      <m:sSupPr>
                        <m:ctrlPr>
                          <a:rPr lang="en-US" altLang="zh-TW" sz="2800" i="1">
                            <a:latin typeface="Cambria Math" panose="02040503050406030204" pitchFamily="18" charset="0"/>
                            <a:cs typeface="Times New Roman" panose="02020603050405020304" pitchFamily="18" charset="0"/>
                          </a:rPr>
                        </m:ctrlPr>
                      </m:sSupPr>
                      <m:e>
                        <m:r>
                          <a:rPr lang="en-US" altLang="zh-TW" sz="2800" i="1">
                            <a:latin typeface="Cambria Math" panose="02040503050406030204" pitchFamily="18" charset="0"/>
                            <a:cs typeface="Times New Roman" panose="02020603050405020304" pitchFamily="18" charset="0"/>
                          </a:rPr>
                          <m:t>2</m:t>
                        </m:r>
                      </m:e>
                      <m:sup>
                        <m:r>
                          <a:rPr lang="en-US" altLang="zh-TW" sz="2800" b="0" i="1" smtClean="0">
                            <a:latin typeface="Cambria Math" panose="02040503050406030204" pitchFamily="18" charset="0"/>
                            <a:cs typeface="Times New Roman" panose="02020603050405020304" pitchFamily="18" charset="0"/>
                          </a:rPr>
                          <m:t>𝐷</m:t>
                        </m:r>
                      </m:sup>
                    </m:sSup>
                    <m:r>
                      <a:rPr lang="en-US" altLang="zh-TW" sz="2800" b="0" i="1" smtClean="0">
                        <a:latin typeface="Cambria Math" panose="02040503050406030204" pitchFamily="18" charset="0"/>
                        <a:cs typeface="Times New Roman" panose="02020603050405020304" pitchFamily="18" charset="0"/>
                      </a:rPr>
                      <m:t>−1</m:t>
                    </m:r>
                  </m:oMath>
                </a14:m>
                <a:r>
                  <a:rPr lang="en-US" altLang="zh-TW" sz="2800" dirty="0">
                    <a:latin typeface="Times New Roman" panose="02020603050405020304" pitchFamily="18" charset="0"/>
                    <a:cs typeface="Times New Roman" panose="02020603050405020304" pitchFamily="18" charset="0"/>
                  </a:rPr>
                  <a:t> estimates are required).</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25925" y="691986"/>
                <a:ext cx="11678970" cy="3988208"/>
              </a:xfrm>
              <a:prstGeom prst="rect">
                <a:avLst/>
              </a:prstGeom>
              <a:blipFill>
                <a:blip r:embed="rId2"/>
                <a:stretch>
                  <a:fillRect l="-887" t="-1682" r="-1618" b="-30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15653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Rectangle 4"/>
          <p:cNvSpPr/>
          <p:nvPr/>
        </p:nvSpPr>
        <p:spPr>
          <a:xfrm>
            <a:off x="2010254" y="0"/>
            <a:ext cx="9831679"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Example: Making Predictions </a:t>
            </a:r>
            <a:r>
              <a:rPr lang="en-US" altLang="zh-TW" sz="3200" b="1" dirty="0">
                <a:solidFill>
                  <a:srgbClr val="FF0000"/>
                </a:solidFill>
                <a:latin typeface="Times New Roman" panose="02020603050405020304" pitchFamily="18" charset="0"/>
                <a:cs typeface="Times New Roman" panose="02020603050405020304" pitchFamily="18" charset="0"/>
              </a:rPr>
              <a:t>(Inference</a:t>
            </a:r>
            <a:r>
              <a:rPr lang="en-US" altLang="zh-TW" sz="3200" b="1" dirty="0" smtClean="0">
                <a:solidFill>
                  <a:srgbClr val="FF0000"/>
                </a:solidFill>
                <a:latin typeface="Times New Roman" panose="02020603050405020304" pitchFamily="18" charset="0"/>
                <a:cs typeface="Times New Roman" panose="02020603050405020304" pitchFamily="18" charset="0"/>
              </a:rPr>
              <a:t>)</a:t>
            </a:r>
            <a:endParaRPr lang="en-US" altLang="zh-TW" sz="32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61727" y="691986"/>
                <a:ext cx="11380206" cy="5885714"/>
              </a:xfrm>
              <a:prstGeom prst="rect">
                <a:avLst/>
              </a:prstGeom>
            </p:spPr>
            <p:txBody>
              <a:bodyPr wrap="square">
                <a:spAutoFit/>
              </a:bodyPr>
              <a:lstStyle/>
              <a:p>
                <a:pPr marL="457200" indent="-457200">
                  <a:buFont typeface="Wingdings" panose="05000000000000000000" pitchFamily="2" charset="2"/>
                  <a:buChar char="l"/>
                </a:pPr>
                <a:r>
                  <a:rPr lang="en-US" altLang="zh-TW" sz="2800" dirty="0">
                    <a:latin typeface="Times New Roman" panose="02020603050405020304" pitchFamily="18" charset="0"/>
                    <a:cs typeface="Times New Roman" panose="02020603050405020304" pitchFamily="18" charset="0"/>
                  </a:rPr>
                  <a:t>The </a:t>
                </a:r>
                <a:r>
                  <a:rPr lang="en-US" altLang="zh-TW" sz="2800" i="1" dirty="0">
                    <a:latin typeface="Times New Roman" panose="02020603050405020304" pitchFamily="18" charset="0"/>
                    <a:cs typeface="Times New Roman" panose="02020603050405020304" pitchFamily="18" charset="0"/>
                  </a:rPr>
                  <a:t>linear </a:t>
                </a:r>
                <a:r>
                  <a:rPr lang="en-US" altLang="zh-TW" sz="2800" dirty="0">
                    <a:latin typeface="Times New Roman" panose="02020603050405020304" pitchFamily="18" charset="0"/>
                    <a:cs typeface="Times New Roman" panose="02020603050405020304" pitchFamily="18" charset="0"/>
                  </a:rPr>
                  <a:t>discriminant function for decision boundary:</a:t>
                </a:r>
              </a:p>
              <a:p>
                <a:pPr/>
                <a14:m>
                  <m:oMathPara xmlns:m="http://schemas.openxmlformats.org/officeDocument/2006/math">
                    <m:oMathParaPr>
                      <m:jc m:val="centerGroup"/>
                    </m:oMathParaPr>
                    <m:oMath xmlns:m="http://schemas.openxmlformats.org/officeDocument/2006/math">
                      <m:f>
                        <m:fPr>
                          <m:ctrlPr>
                            <a:rPr lang="en-US" altLang="zh-TW" sz="2400" i="1" smtClean="0">
                              <a:solidFill>
                                <a:schemeClr val="tx1"/>
                              </a:solidFill>
                              <a:latin typeface="Cambria Math" panose="02040503050406030204" pitchFamily="18" charset="0"/>
                            </a:rPr>
                          </m:ctrlPr>
                        </m:fPr>
                        <m:num>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b="1" i="1">
                                  <a:solidFill>
                                    <a:schemeClr val="tx1"/>
                                  </a:solidFill>
                                  <a:latin typeface="Cambria Math" panose="02040503050406030204" pitchFamily="18" charset="0"/>
                                  <a:cs typeface="Times New Roman" panose="02020603050405020304" pitchFamily="18" charset="0"/>
                                </a:rPr>
                                <m:t>𝒙</m:t>
                              </m:r>
                              <m:r>
                                <a:rPr lang="en-US" altLang="zh-TW" sz="2400" i="1">
                                  <a:solidFill>
                                    <a:schemeClr val="tx1"/>
                                  </a:solidFill>
                                  <a:latin typeface="Cambria Math" panose="02040503050406030204" pitchFamily="18" charset="0"/>
                                  <a:cs typeface="Times New Roman" panose="02020603050405020304" pitchFamily="18" charset="0"/>
                                </a:rPr>
                                <m:t>|</m:t>
                              </m:r>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1 </m:t>
                              </m:r>
                            </m:sub>
                          </m:sSub>
                          <m:r>
                            <a:rPr lang="en-US" altLang="zh-TW" sz="2400" i="1">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r>
                                <a:rPr lang="en-US" altLang="zh-TW" sz="2400" i="1">
                                  <a:solidFill>
                                    <a:schemeClr val="tx1"/>
                                  </a:solidFill>
                                  <a:latin typeface="Cambria Math" panose="02040503050406030204" pitchFamily="18" charset="0"/>
                                  <a:cs typeface="Times New Roman" panose="02020603050405020304" pitchFamily="18" charset="0"/>
                                </a:rPr>
                                <m:t>(</m:t>
                              </m:r>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1 </m:t>
                              </m:r>
                            </m:sub>
                          </m:sSub>
                          <m:r>
                            <a:rPr lang="en-US" altLang="zh-TW" sz="2400" i="1">
                              <a:solidFill>
                                <a:schemeClr val="tx1"/>
                              </a:solidFill>
                              <a:latin typeface="Cambria Math" panose="02040503050406030204" pitchFamily="18" charset="0"/>
                              <a:cs typeface="Times New Roman" panose="02020603050405020304" pitchFamily="18" charset="0"/>
                            </a:rPr>
                            <m:t>)</m:t>
                          </m:r>
                        </m:num>
                        <m:den>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r>
                                <a:rPr lang="en-US" altLang="zh-TW" sz="2400" i="1">
                                  <a:solidFill>
                                    <a:schemeClr val="tx1"/>
                                  </a:solidFill>
                                  <a:latin typeface="Cambria Math" panose="02040503050406030204" pitchFamily="18" charset="0"/>
                                  <a:cs typeface="Times New Roman" panose="02020603050405020304" pitchFamily="18" charset="0"/>
                                </a:rPr>
                                <m:t>(</m:t>
                              </m:r>
                              <m:r>
                                <a:rPr lang="en-US" altLang="zh-TW" sz="2400" b="1" i="1">
                                  <a:solidFill>
                                    <a:schemeClr val="tx1"/>
                                  </a:solidFill>
                                  <a:latin typeface="Cambria Math" panose="02040503050406030204" pitchFamily="18" charset="0"/>
                                  <a:cs typeface="Times New Roman" panose="02020603050405020304" pitchFamily="18" charset="0"/>
                                </a:rPr>
                                <m:t>𝒙</m:t>
                              </m:r>
                              <m:r>
                                <a:rPr lang="en-US" altLang="zh-TW" sz="2400" i="1">
                                  <a:solidFill>
                                    <a:schemeClr val="tx1"/>
                                  </a:solidFill>
                                  <a:latin typeface="Cambria Math" panose="02040503050406030204" pitchFamily="18" charset="0"/>
                                  <a:cs typeface="Times New Roman" panose="02020603050405020304" pitchFamily="18" charset="0"/>
                                </a:rPr>
                                <m:t>|</m:t>
                              </m:r>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2 </m:t>
                              </m:r>
                            </m:sub>
                          </m:sSub>
                          <m:r>
                            <a:rPr lang="en-US" altLang="zh-TW" sz="2400" i="1">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r>
                                <a:rPr lang="en-US" altLang="zh-TW" sz="2400" i="1">
                                  <a:solidFill>
                                    <a:schemeClr val="tx1"/>
                                  </a:solidFill>
                                  <a:latin typeface="Cambria Math" panose="02040503050406030204" pitchFamily="18" charset="0"/>
                                  <a:cs typeface="Times New Roman" panose="02020603050405020304" pitchFamily="18" charset="0"/>
                                </a:rPr>
                                <m:t>(</m:t>
                              </m:r>
                              <m:r>
                                <a:rPr lang="zh-TW" altLang="en-US" sz="2400" i="1">
                                  <a:solidFill>
                                    <a:schemeClr val="tx1"/>
                                  </a:solidFill>
                                  <a:latin typeface="Cambria Math" panose="02040503050406030204" pitchFamily="18" charset="0"/>
                                  <a:cs typeface="Times New Roman" panose="02020603050405020304" pitchFamily="18" charset="0"/>
                                </a:rPr>
                                <m:t>𝜔</m:t>
                              </m:r>
                            </m:e>
                            <m:sub>
                              <m:r>
                                <a:rPr lang="en-US" altLang="zh-TW" sz="2400" i="1">
                                  <a:solidFill>
                                    <a:schemeClr val="tx1"/>
                                  </a:solidFill>
                                  <a:latin typeface="Cambria Math" panose="02040503050406030204" pitchFamily="18" charset="0"/>
                                  <a:cs typeface="Times New Roman" panose="02020603050405020304" pitchFamily="18" charset="0"/>
                                </a:rPr>
                                <m:t>2 </m:t>
                              </m:r>
                            </m:sub>
                          </m:sSub>
                          <m:r>
                            <a:rPr lang="en-US" altLang="zh-TW" sz="2400" i="1">
                              <a:solidFill>
                                <a:schemeClr val="tx1"/>
                              </a:solidFill>
                              <a:latin typeface="Cambria Math" panose="02040503050406030204" pitchFamily="18" charset="0"/>
                              <a:cs typeface="Times New Roman" panose="02020603050405020304" pitchFamily="18" charset="0"/>
                            </a:rPr>
                            <m:t>)</m:t>
                          </m:r>
                        </m:den>
                      </m:f>
                      <m:r>
                        <a:rPr lang="en-US" altLang="zh-TW" sz="2400" b="0" i="1" smtClean="0">
                          <a:solidFill>
                            <a:schemeClr val="tx1"/>
                          </a:solidFill>
                          <a:latin typeface="Cambria Math" panose="02040503050406030204" pitchFamily="18" charset="0"/>
                          <a:cs typeface="Times New Roman" panose="02020603050405020304" pitchFamily="18" charset="0"/>
                        </a:rPr>
                        <m:t>=</m:t>
                      </m:r>
                      <m:f>
                        <m:fPr>
                          <m:ctrlPr>
                            <a:rPr lang="en-US" altLang="zh-TW" sz="2400" b="0" i="1" smtClean="0">
                              <a:solidFill>
                                <a:schemeClr val="tx1"/>
                              </a:solidFill>
                              <a:latin typeface="Cambria Math" panose="02040503050406030204" pitchFamily="18" charset="0"/>
                              <a:cs typeface="Times New Roman" panose="02020603050405020304" pitchFamily="18" charset="0"/>
                            </a:rPr>
                          </m:ctrlPr>
                        </m:fPr>
                        <m:num>
                          <m:nary>
                            <m:naryPr>
                              <m:chr m:val="∏"/>
                              <m:ctrlPr>
                                <a:rPr lang="en-US" altLang="zh-TW" sz="2400" i="1">
                                  <a:solidFill>
                                    <a:schemeClr val="tx1"/>
                                  </a:solidFill>
                                  <a:latin typeface="Cambria Math" panose="02040503050406030204" pitchFamily="18" charset="0"/>
                                  <a:cs typeface="Times New Roman" panose="02020603050405020304" pitchFamily="18" charset="0"/>
                                </a:rPr>
                              </m:ctrlPr>
                            </m:naryPr>
                            <m:sub>
                              <m:r>
                                <a:rPr lang="en-US" altLang="zh-TW" sz="2400" b="0" i="1" smtClean="0">
                                  <a:solidFill>
                                    <a:schemeClr val="tx1"/>
                                  </a:solidFill>
                                  <a:latin typeface="Cambria Math" panose="02040503050406030204" pitchFamily="18" charset="0"/>
                                  <a:cs typeface="Times New Roman" panose="02020603050405020304" pitchFamily="18" charset="0"/>
                                </a:rPr>
                                <m:t>𝑗</m:t>
                              </m:r>
                              <m:r>
                                <a:rPr lang="en-US" altLang="zh-TW" sz="2400" i="1">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𝐷</m:t>
                              </m:r>
                            </m:sup>
                            <m:e>
                              <m:sSubSup>
                                <m:sSubSupPr>
                                  <m:ctrlPr>
                                    <a:rPr lang="en-US" altLang="zh-TW" sz="2400" i="1">
                                      <a:solidFill>
                                        <a:schemeClr val="tx1"/>
                                      </a:solidFill>
                                      <a:latin typeface="Cambria Math" panose="02040503050406030204" pitchFamily="18" charset="0"/>
                                      <a:cs typeface="Times New Roman" panose="02020603050405020304" pitchFamily="18" charset="0"/>
                                    </a:rPr>
                                  </m:ctrlPr>
                                </m:sSubSupPr>
                                <m:e>
                                  <m:r>
                                    <a:rPr lang="en-US" altLang="zh-TW" sz="2400" i="1">
                                      <a:solidFill>
                                        <a:schemeClr val="tx1"/>
                                      </a:solidFill>
                                      <a:latin typeface="Cambria Math" panose="02040503050406030204" pitchFamily="18" charset="0"/>
                                      <a:cs typeface="Times New Roman" panose="02020603050405020304" pitchFamily="18" charset="0"/>
                                    </a:rPr>
                                    <m:t>𝑝</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up>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𝑥</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Sub>
                                </m:sup>
                              </m:sSubSup>
                            </m:e>
                          </m:nary>
                          <m:sSup>
                            <m:sSupPr>
                              <m:ctrlPr>
                                <a:rPr lang="en-US" altLang="zh-TW" sz="2400" i="1">
                                  <a:solidFill>
                                    <a:schemeClr val="tx1"/>
                                  </a:solidFill>
                                  <a:latin typeface="Cambria Math" panose="02040503050406030204" pitchFamily="18" charset="0"/>
                                  <a:cs typeface="Times New Roman" panose="02020603050405020304" pitchFamily="18" charset="0"/>
                                </a:rPr>
                              </m:ctrlPr>
                            </m:sSupPr>
                            <m:e>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𝑝</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Sub>
                              <m:r>
                                <a:rPr lang="en-US" altLang="zh-TW" sz="2400" i="1">
                                  <a:solidFill>
                                    <a:schemeClr val="tx1"/>
                                  </a:solidFill>
                                  <a:latin typeface="Cambria Math" panose="02040503050406030204" pitchFamily="18" charset="0"/>
                                  <a:cs typeface="Times New Roman" panose="02020603050405020304" pitchFamily="18" charset="0"/>
                                </a:rPr>
                                <m:t>)</m:t>
                              </m:r>
                            </m:e>
                            <m:sup>
                              <m:r>
                                <a:rPr lang="en-US" altLang="zh-TW" sz="2400" i="1">
                                  <a:solidFill>
                                    <a:schemeClr val="tx1"/>
                                  </a:solidFill>
                                  <a:latin typeface="Cambria Math" panose="02040503050406030204" pitchFamily="18" charset="0"/>
                                  <a:cs typeface="Times New Roman" panose="02020603050405020304" pitchFamily="18" charset="0"/>
                                </a:rPr>
                                <m:t>1−</m:t>
                              </m:r>
                              <m:sSub>
                                <m:sSubPr>
                                  <m:ctrlPr>
                                    <a:rPr lang="en-US" altLang="zh-TW" sz="2400" i="1">
                                      <a:solidFill>
                                        <a:schemeClr val="tx1"/>
                                      </a:solidFill>
                                      <a:latin typeface="Cambria Math" panose="02040503050406030204" pitchFamily="18" charset="0"/>
                                      <a:cs typeface="Times New Roman" panose="02020603050405020304" pitchFamily="18" charset="0"/>
                                    </a:rPr>
                                  </m:ctrlPr>
                                </m:sSubPr>
                                <m:e>
                                  <m:r>
                                    <a:rPr lang="en-US" altLang="zh-TW" sz="2400" i="1">
                                      <a:solidFill>
                                        <a:schemeClr val="tx1"/>
                                      </a:solidFill>
                                      <a:latin typeface="Cambria Math" panose="02040503050406030204" pitchFamily="18" charset="0"/>
                                      <a:cs typeface="Times New Roman" panose="02020603050405020304" pitchFamily="18" charset="0"/>
                                    </a:rPr>
                                    <m:t>𝑥</m:t>
                                  </m:r>
                                </m:e>
                                <m:sub>
                                  <m:r>
                                    <a:rPr lang="en-US" altLang="zh-TW" sz="2400" b="0" i="1" smtClean="0">
                                      <a:solidFill>
                                        <a:schemeClr val="tx1"/>
                                      </a:solidFill>
                                      <a:latin typeface="Cambria Math" panose="02040503050406030204" pitchFamily="18" charset="0"/>
                                      <a:cs typeface="Times New Roman" panose="02020603050405020304" pitchFamily="18" charset="0"/>
                                    </a:rPr>
                                    <m:t>𝑗</m:t>
                                  </m:r>
                                </m:sub>
                              </m:sSub>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1 </m:t>
                              </m:r>
                            </m:sub>
                          </m:sSub>
                          <m:r>
                            <a:rPr lang="en-US" altLang="zh-TW" sz="2400" i="1">
                              <a:latin typeface="Cambria Math" panose="02040503050406030204" pitchFamily="18" charset="0"/>
                              <a:cs typeface="Times New Roman" panose="02020603050405020304" pitchFamily="18" charset="0"/>
                            </a:rPr>
                            <m:t>)</m:t>
                          </m:r>
                        </m:num>
                        <m:den>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bSup>
                            </m:e>
                          </m:nary>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2 </m:t>
                              </m:r>
                            </m:sub>
                          </m:sSub>
                          <m:r>
                            <a:rPr lang="en-US" altLang="zh-TW" sz="2400" i="1">
                              <a:latin typeface="Cambria Math" panose="02040503050406030204" pitchFamily="18" charset="0"/>
                              <a:cs typeface="Times New Roman" panose="02020603050405020304" pitchFamily="18" charset="0"/>
                            </a:rPr>
                            <m:t>)</m:t>
                          </m:r>
                        </m:den>
                      </m:f>
                      <m:r>
                        <a:rPr lang="en-US" altLang="zh-TW" sz="2400" b="0" i="1" smtClean="0">
                          <a:solidFill>
                            <a:schemeClr val="tx1"/>
                          </a:solidFill>
                          <a:latin typeface="Cambria Math" panose="02040503050406030204" pitchFamily="18" charset="0"/>
                          <a:cs typeface="Times New Roman" panose="02020603050405020304" pitchFamily="18" charset="0"/>
                        </a:rPr>
                        <m:t>=</m:t>
                      </m:r>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m:t>
                                      </m:r>
                                    </m:sub>
                                  </m:sSub>
                                </m:e>
                              </m:mr>
                              <m:m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&gt;</m:t>
                                  </m:r>
                                </m:e>
                              </m:mr>
                            </m:m>
                          </m:e>
                        </m:mr>
                        <m:mr>
                          <m:e>
                            <m:m>
                              <m:mPr>
                                <m:mcs>
                                  <m:mc>
                                    <m:mcPr>
                                      <m:count m:val="1"/>
                                      <m:mcJc m:val="center"/>
                                    </m:mcPr>
                                  </m:mc>
                                </m:mcs>
                                <m:ctrlPr>
                                  <a:rPr lang="en-US" altLang="zh-TW" sz="2400" i="1">
                                    <a:latin typeface="Cambria Math" panose="02040503050406030204" pitchFamily="18" charset="0"/>
                                    <a:cs typeface="Times New Roman" panose="02020603050405020304" pitchFamily="18" charset="0"/>
                                  </a:rPr>
                                </m:ctrlPr>
                              </m:mPr>
                              <m:mr>
                                <m:e>
                                  <m:r>
                                    <m:rPr>
                                      <m:brk m:alnAt="7"/>
                                    </m:rPr>
                                    <a:rPr lang="en-US" altLang="zh-TW" sz="2400" i="1">
                                      <a:latin typeface="Cambria Math" panose="02040503050406030204" pitchFamily="18" charset="0"/>
                                      <a:ea typeface="Cambria Math" panose="02040503050406030204" pitchFamily="18" charset="0"/>
                                      <a:cs typeface="Times New Roman" panose="02020603050405020304" pitchFamily="18" charset="0"/>
                                    </a:rPr>
                                    <m:t>&lt;</m:t>
                                  </m:r>
                                </m:e>
                              </m:mr>
                              <m:mr>
                                <m:e>
                                  <m:sSub>
                                    <m:sSubPr>
                                      <m:ctrlPr>
                                        <a:rPr lang="en-US" altLang="zh-TW" sz="2400" i="1">
                                          <a:latin typeface="Cambria Math" panose="02040503050406030204" pitchFamily="18" charset="0"/>
                                          <a:cs typeface="Times New Roman" panose="02020603050405020304" pitchFamily="18" charset="0"/>
                                        </a:rPr>
                                      </m:ctrlPr>
                                    </m:sSubPr>
                                    <m:e>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m:t>
                                      </m:r>
                                    </m:sub>
                                  </m:sSub>
                                </m:e>
                              </m:mr>
                            </m:m>
                          </m:e>
                        </m:mr>
                      </m:m>
                      <m:r>
                        <a:rPr lang="en-US" altLang="zh-TW" sz="2400" i="1">
                          <a:latin typeface="Cambria Math" panose="02040503050406030204" pitchFamily="18" charset="0"/>
                          <a:cs typeface="Times New Roman" panose="02020603050405020304" pitchFamily="18" charset="0"/>
                        </a:rPr>
                        <m:t> 1</m:t>
                      </m:r>
                      <m:r>
                        <a:rPr lang="en-US" altLang="zh-TW" sz="2400" b="0" i="0" smtClean="0">
                          <a:latin typeface="Cambria Math" panose="02040503050406030204" pitchFamily="18" charset="0"/>
                          <a:cs typeface="Times New Roman" panose="02020603050405020304" pitchFamily="18" charset="0"/>
                        </a:rPr>
                        <m:t>=</m:t>
                      </m:r>
                      <m:r>
                        <a:rPr lang="en-US" altLang="zh-TW" sz="2400" b="0" i="1" smtClean="0">
                          <a:solidFill>
                            <a:schemeClr val="tx1"/>
                          </a:solidFill>
                          <a:latin typeface="Cambria Math" panose="02040503050406030204" pitchFamily="18" charset="0"/>
                          <a:cs typeface="Times New Roman" panose="02020603050405020304" pitchFamily="18" charset="0"/>
                        </a:rPr>
                        <m:t>1</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TW" sz="2400" b="0" i="1" smtClean="0">
                              <a:latin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cs typeface="Times New Roman" panose="02020603050405020304" pitchFamily="18" charset="0"/>
                            </a:rPr>
                            <m:t>log</m:t>
                          </m:r>
                        </m:fName>
                        <m:e>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up>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bSup>
                            </m:e>
                          </m:nary>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1 </m:t>
                              </m:r>
                            </m:sub>
                          </m:sSub>
                          <m:r>
                            <a:rPr lang="en-US" altLang="zh-TW" sz="2400" i="1">
                              <a:latin typeface="Cambria Math" panose="02040503050406030204" pitchFamily="18" charset="0"/>
                              <a:cs typeface="Times New Roman" panose="02020603050405020304" pitchFamily="18" charset="0"/>
                            </a:rPr>
                            <m:t>)</m:t>
                          </m:r>
                          <m:r>
                            <m:rPr>
                              <m:nor/>
                            </m:rPr>
                            <a:rPr lang="zh-TW" altLang="en-US" sz="2400" dirty="0">
                              <a:latin typeface="Times New Roman" panose="02020603050405020304" pitchFamily="18" charset="0"/>
                              <a:cs typeface="Times New Roman" panose="02020603050405020304" pitchFamily="18" charset="0"/>
                            </a:rPr>
                            <m:t> </m:t>
                          </m:r>
                        </m:e>
                      </m:func>
                      <m:r>
                        <a:rPr lang="en-US" altLang="zh-TW" sz="2400" b="0" i="1" smtClean="0">
                          <a:latin typeface="Cambria Math" panose="02040503050406030204" pitchFamily="18" charset="0"/>
                          <a:cs typeface="Times New Roman" panose="02020603050405020304" pitchFamily="18" charset="0"/>
                        </a:rPr>
                        <m:t>=</m:t>
                      </m:r>
                      <m:func>
                        <m:funcPr>
                          <m:ctrlPr>
                            <a:rPr lang="en-US" altLang="zh-TW" sz="2400" b="0" i="1" smtClean="0">
                              <a:latin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cs typeface="Times New Roman" panose="02020603050405020304" pitchFamily="18" charset="0"/>
                            </a:rPr>
                            <m:t>log</m:t>
                          </m:r>
                        </m:fName>
                        <m:e>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bSup>
                            </m:e>
                          </m:nary>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2 </m:t>
                              </m:r>
                            </m:sub>
                          </m:sSub>
                          <m:r>
                            <a:rPr lang="en-US" altLang="zh-TW" sz="2400" i="1">
                              <a:latin typeface="Cambria Math" panose="02040503050406030204" pitchFamily="18" charset="0"/>
                              <a:cs typeface="Times New Roman" panose="02020603050405020304" pitchFamily="18" charset="0"/>
                            </a:rPr>
                            <m:t>)</m:t>
                          </m:r>
                        </m:e>
                      </m:func>
                    </m:oMath>
                  </m:oMathPara>
                </a14:m>
                <a:endParaRPr lang="en-US" altLang="zh-TW" sz="2400" b="0" dirty="0">
                  <a:latin typeface="Times New Roman" panose="02020603050405020304" pitchFamily="18" charset="0"/>
                  <a:cs typeface="Times New Roman" panose="02020603050405020304" pitchFamily="18" charset="0"/>
                </a:endParaRPr>
              </a:p>
              <a:p>
                <a:endParaRPr lang="en-US" altLang="zh-TW"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nary>
                        <m:naryPr>
                          <m:chr m:val="∑"/>
                          <m:ctrlPr>
                            <a:rPr lang="en-US" altLang="zh-TW" sz="2000" i="1" smtClean="0">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𝐷</m:t>
                          </m:r>
                        </m:sup>
                        <m:e>
                          <m:d>
                            <m:dPr>
                              <m:ctrlPr>
                                <a:rPr lang="en-US" altLang="zh-TW" sz="2000" i="1" smtClean="0">
                                  <a:latin typeface="Cambria Math" panose="02040503050406030204" pitchFamily="18" charset="0"/>
                                  <a:cs typeface="Times New Roman" panose="02020603050405020304" pitchFamily="18" charset="0"/>
                                </a:rPr>
                              </m:ctrlPr>
                            </m:dPr>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𝑗</m:t>
                                  </m:r>
                                </m:sub>
                              </m:sSub>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𝑝</m:t>
                                      </m:r>
                                    </m:e>
                                    <m:sub>
                                      <m:r>
                                        <a:rPr lang="en-US" altLang="zh-TW" sz="2000" b="0" i="1" smtClean="0">
                                          <a:latin typeface="Cambria Math" panose="02040503050406030204" pitchFamily="18" charset="0"/>
                                          <a:cs typeface="Times New Roman" panose="02020603050405020304" pitchFamily="18" charset="0"/>
                                        </a:rPr>
                                        <m:t>𝑗</m:t>
                                      </m:r>
                                    </m:sub>
                                  </m:sSub>
                                </m:e>
                              </m:func>
                              <m:r>
                                <a:rPr lang="en-US" altLang="zh-TW" sz="2000" i="1">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𝑗</m:t>
                                      </m:r>
                                    </m:sub>
                                  </m:sSub>
                                </m:e>
                              </m:d>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𝑝</m:t>
                                          </m:r>
                                        </m:e>
                                        <m:sub>
                                          <m:r>
                                            <a:rPr lang="en-US" altLang="zh-TW" sz="2000" b="0" i="1" smtClean="0">
                                              <a:latin typeface="Cambria Math" panose="02040503050406030204" pitchFamily="18" charset="0"/>
                                              <a:cs typeface="Times New Roman" panose="02020603050405020304" pitchFamily="18" charset="0"/>
                                            </a:rPr>
                                            <m:t>𝑗</m:t>
                                          </m:r>
                                        </m:sub>
                                      </m:sSub>
                                    </m:e>
                                  </m:d>
                                </m:e>
                              </m:func>
                              <m:r>
                                <a:rPr lang="en-US" altLang="zh-TW" sz="2000" i="1">
                                  <a:latin typeface="Cambria Math" panose="02040503050406030204" pitchFamily="18" charset="0"/>
                                  <a:cs typeface="Times New Roman" panose="02020603050405020304" pitchFamily="18" charset="0"/>
                                </a:rPr>
                                <m:t>+</m:t>
                              </m:r>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r>
                                        <a:rPr lang="zh-TW" altLang="en-US" sz="2000" i="1">
                                          <a:latin typeface="Cambria Math" panose="02040503050406030204" pitchFamily="18" charset="0"/>
                                          <a:cs typeface="Times New Roman" panose="02020603050405020304" pitchFamily="18" charset="0"/>
                                        </a:rPr>
                                        <m:t>𝜔</m:t>
                                      </m:r>
                                    </m:e>
                                    <m:sub>
                                      <m:r>
                                        <a:rPr lang="en-US" altLang="zh-TW" sz="2000" i="1">
                                          <a:latin typeface="Cambria Math" panose="02040503050406030204" pitchFamily="18" charset="0"/>
                                          <a:cs typeface="Times New Roman" panose="02020603050405020304" pitchFamily="18" charset="0"/>
                                        </a:rPr>
                                        <m:t>1 </m:t>
                                      </m:r>
                                    </m:sub>
                                  </m:sSub>
                                  <m:r>
                                    <a:rPr lang="en-US" altLang="zh-TW" sz="2000" i="1">
                                      <a:latin typeface="Cambria Math" panose="02040503050406030204" pitchFamily="18" charset="0"/>
                                      <a:cs typeface="Times New Roman" panose="02020603050405020304" pitchFamily="18" charset="0"/>
                                    </a:rPr>
                                    <m:t>)</m:t>
                                  </m:r>
                                </m:e>
                              </m:func>
                            </m:e>
                          </m:d>
                        </m:e>
                      </m:nary>
                      <m:r>
                        <a:rPr lang="en-US" altLang="zh-TW" sz="2000" b="0" i="1" smtClean="0">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𝐷</m:t>
                          </m:r>
                        </m:sup>
                        <m:e>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𝑗</m:t>
                                  </m:r>
                                </m:sub>
                              </m:sSub>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𝑞</m:t>
                                      </m:r>
                                    </m:e>
                                    <m:sub>
                                      <m:r>
                                        <a:rPr lang="en-US" altLang="zh-TW" sz="2000" b="0" i="1" smtClean="0">
                                          <a:latin typeface="Cambria Math" panose="02040503050406030204" pitchFamily="18" charset="0"/>
                                          <a:cs typeface="Times New Roman" panose="02020603050405020304" pitchFamily="18" charset="0"/>
                                        </a:rPr>
                                        <m:t>𝑗</m:t>
                                      </m:r>
                                    </m:sub>
                                  </m:sSub>
                                </m:e>
                              </m:func>
                              <m:r>
                                <a:rPr lang="en-US" altLang="zh-TW" sz="2000" i="1">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𝑗</m:t>
                                      </m:r>
                                    </m:sub>
                                  </m:sSub>
                                </m:e>
                              </m:d>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𝑞</m:t>
                                          </m:r>
                                        </m:e>
                                        <m:sub>
                                          <m:r>
                                            <a:rPr lang="en-US" altLang="zh-TW" sz="2000" b="0" i="1" smtClean="0">
                                              <a:latin typeface="Cambria Math" panose="02040503050406030204" pitchFamily="18" charset="0"/>
                                              <a:cs typeface="Times New Roman" panose="02020603050405020304" pitchFamily="18" charset="0"/>
                                            </a:rPr>
                                            <m:t>𝑗</m:t>
                                          </m:r>
                                        </m:sub>
                                      </m:sSub>
                                    </m:e>
                                  </m:d>
                                </m:e>
                              </m:func>
                              <m:r>
                                <a:rPr lang="en-US" altLang="zh-TW" sz="2000" i="1">
                                  <a:latin typeface="Cambria Math" panose="02040503050406030204" pitchFamily="18" charset="0"/>
                                  <a:cs typeface="Times New Roman" panose="02020603050405020304" pitchFamily="18" charset="0"/>
                                </a:rPr>
                                <m:t>+</m:t>
                              </m:r>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r>
                                        <a:rPr lang="zh-TW" altLang="en-US" sz="2000" i="1">
                                          <a:latin typeface="Cambria Math" panose="02040503050406030204" pitchFamily="18" charset="0"/>
                                          <a:cs typeface="Times New Roman" panose="02020603050405020304" pitchFamily="18" charset="0"/>
                                        </a:rPr>
                                        <m:t>𝜔</m:t>
                                      </m:r>
                                    </m:e>
                                    <m:sub>
                                      <m:r>
                                        <a:rPr lang="en-US" altLang="zh-TW" sz="2000" b="0" i="1" smtClean="0">
                                          <a:latin typeface="Cambria Math" panose="02040503050406030204" pitchFamily="18" charset="0"/>
                                          <a:cs typeface="Times New Roman" panose="02020603050405020304" pitchFamily="18" charset="0"/>
                                        </a:rPr>
                                        <m:t>2</m:t>
                                      </m:r>
                                      <m:r>
                                        <a:rPr lang="en-US" altLang="zh-TW" sz="2000" i="1">
                                          <a:latin typeface="Cambria Math" panose="02040503050406030204" pitchFamily="18" charset="0"/>
                                          <a:cs typeface="Times New Roman" panose="02020603050405020304" pitchFamily="18" charset="0"/>
                                        </a:rPr>
                                        <m:t> </m:t>
                                      </m:r>
                                    </m:sub>
                                  </m:sSub>
                                  <m:r>
                                    <a:rPr lang="en-US" altLang="zh-TW" sz="2000" i="1">
                                      <a:latin typeface="Cambria Math" panose="02040503050406030204" pitchFamily="18" charset="0"/>
                                      <a:cs typeface="Times New Roman" panose="02020603050405020304" pitchFamily="18" charset="0"/>
                                    </a:rPr>
                                    <m:t>)</m:t>
                                  </m:r>
                                </m:e>
                              </m:func>
                            </m:e>
                          </m:d>
                        </m:e>
                      </m:nary>
                    </m:oMath>
                  </m:oMathPara>
                </a14:m>
                <a:endParaRPr lang="en-US" altLang="zh-TW"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0=</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𝐷</m:t>
                          </m:r>
                        </m:sup>
                        <m:e>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smtClean="0">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Sub>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den>
                                  </m:f>
                                </m:e>
                              </m:func>
                              <m:r>
                                <a:rPr lang="en-US" altLang="zh-TW" sz="2400" i="1">
                                  <a:latin typeface="Cambria Math" panose="02040503050406030204" pitchFamily="18" charset="0"/>
                                  <a:cs typeface="Times New Roman" panose="02020603050405020304" pitchFamily="18" charset="0"/>
                                </a:rPr>
                                <m:t>+</m:t>
                              </m:r>
                              <m:d>
                                <m:dPr>
                                  <m:ctrlPr>
                                    <a:rPr lang="en-US" altLang="zh-TW" sz="2400" i="1">
                                      <a:latin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a:rPr lang="en-US" altLang="zh-TW" sz="2400" b="0" i="1" smtClean="0">
                                          <a:latin typeface="Cambria Math" panose="02040503050406030204" pitchFamily="18" charset="0"/>
                                          <a:cs typeface="Times New Roman" panose="02020603050405020304" pitchFamily="18" charset="0"/>
                                        </a:rPr>
                                        <m:t>𝑗</m:t>
                                      </m:r>
                                    </m:sub>
                                  </m:sSub>
                                </m:e>
                              </m:d>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smtClean="0">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num>
                                    <m:den>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den>
                                  </m:f>
                                </m:e>
                              </m:func>
                              <m:r>
                                <a:rPr lang="en-US" altLang="zh-TW" sz="2400" i="1">
                                  <a:latin typeface="Cambria Math" panose="02040503050406030204" pitchFamily="18" charset="0"/>
                                  <a:cs typeface="Times New Roman" panose="02020603050405020304" pitchFamily="18" charset="0"/>
                                </a:rPr>
                                <m:t>+</m:t>
                              </m:r>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smtClean="0">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1 </m:t>
                                          </m:r>
                                        </m:sub>
                                      </m:sSub>
                                      <m:r>
                                        <a:rPr lang="en-US" altLang="zh-TW" sz="2400" i="1">
                                          <a:latin typeface="Cambria Math" panose="02040503050406030204" pitchFamily="18" charset="0"/>
                                          <a:cs typeface="Times New Roman" panose="02020603050405020304" pitchFamily="18" charset="0"/>
                                        </a:rPr>
                                        <m:t>)</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2 </m:t>
                                          </m:r>
                                        </m:sub>
                                      </m:sSub>
                                      <m:r>
                                        <a:rPr lang="en-US" altLang="zh-TW" sz="2400" i="1">
                                          <a:latin typeface="Cambria Math" panose="02040503050406030204" pitchFamily="18" charset="0"/>
                                          <a:cs typeface="Times New Roman" panose="02020603050405020304" pitchFamily="18" charset="0"/>
                                        </a:rPr>
                                        <m:t>)</m:t>
                                      </m:r>
                                    </m:den>
                                  </m:f>
                                </m:e>
                              </m:func>
                            </m:e>
                          </m:d>
                        </m:e>
                      </m:nary>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b="1"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b="1"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TW" sz="2400" b="1"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𝒘</m:t>
                          </m:r>
                        </m:e>
                        <m:sub>
                          <m:r>
                            <a:rPr lang="en-US" altLang="zh-TW" sz="24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oMath>
                  </m:oMathPara>
                </a14:m>
                <a:endParaRPr lang="en-US" altLang="zh-TW" sz="280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where   </a:t>
                </a:r>
                <a:r>
                  <a:rPr lang="en-US" altLang="zh-TW" sz="2000" dirty="0">
                    <a:ea typeface="Cambria Math" panose="02040503050406030204" pitchFamily="18" charset="0"/>
                    <a:cs typeface="Times New Roman" panose="02020603050405020304" pitchFamily="18" charset="0"/>
                  </a:rPr>
                  <a:t> </a:t>
                </a:r>
                <a14:m>
                  <m:oMath xmlns:m="http://schemas.openxmlformats.org/officeDocument/2006/math">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400" i="1" smtClean="0">
                            <a:latin typeface="Cambria Math" panose="02040503050406030204" pitchFamily="18" charset="0"/>
                            <a:cs typeface="Times New Roman" panose="02020603050405020304" pitchFamily="18" charset="0"/>
                          </a:rPr>
                        </m:ctrlPr>
                      </m:dPr>
                      <m:e>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1</m:t>
                                    </m:r>
                                  </m:sub>
                                </m:sSub>
                                <m:r>
                                  <a:rPr lang="en-US" altLang="zh-TW" sz="2400" i="1">
                                    <a:latin typeface="Cambria Math" panose="02040503050406030204" pitchFamily="18" charset="0"/>
                                    <a:cs typeface="Times New Roman" panose="02020603050405020304" pitchFamily="18" charset="0"/>
                                  </a:rPr>
                                  <m:t>)</m:t>
                                </m:r>
                              </m:den>
                            </m:f>
                          </m:e>
                        </m:func>
                        <m:r>
                          <a:rPr lang="en-US" altLang="zh-TW" sz="2400" b="0" i="1" smtClean="0">
                            <a:latin typeface="Cambria Math" panose="02040503050406030204" pitchFamily="18" charset="0"/>
                            <a:cs typeface="Times New Roman" panose="02020603050405020304" pitchFamily="18" charset="0"/>
                          </a:rPr>
                          <m:t>, </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m:rPr>
                                        <m:sty m:val="p"/>
                                      </m:rPr>
                                      <a:rPr lang="en-US" altLang="zh-TW" sz="2400" i="1">
                                        <a:latin typeface="Cambria Math" panose="02040503050406030204" pitchFamily="18" charset="0"/>
                                        <a:cs typeface="Times New Roman" panose="02020603050405020304" pitchFamily="18" charset="0"/>
                                      </a:rPr>
                                      <m:t>D</m:t>
                                    </m:r>
                                  </m:sub>
                                </m:s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m:rPr>
                                        <m:sty m:val="p"/>
                                      </m:rPr>
                                      <a:rPr lang="en-US" altLang="zh-TW" sz="2400" i="1">
                                        <a:latin typeface="Cambria Math" panose="02040503050406030204" pitchFamily="18" charset="0"/>
                                        <a:cs typeface="Times New Roman" panose="02020603050405020304" pitchFamily="18" charset="0"/>
                                      </a:rPr>
                                      <m:t>D</m:t>
                                    </m:r>
                                  </m:sub>
                                </m:sSub>
                                <m:r>
                                  <a:rPr lang="en-US" altLang="zh-TW" sz="2400" i="1">
                                    <a:latin typeface="Cambria Math" panose="02040503050406030204" pitchFamily="18" charset="0"/>
                                    <a:cs typeface="Times New Roman" panose="02020603050405020304" pitchFamily="18" charset="0"/>
                                  </a:rPr>
                                  <m:t>)</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m:rPr>
                                        <m:sty m:val="p"/>
                                      </m:rPr>
                                      <a:rPr lang="en-US" altLang="zh-TW" sz="2400" i="1">
                                        <a:latin typeface="Cambria Math" panose="02040503050406030204" pitchFamily="18" charset="0"/>
                                        <a:cs typeface="Times New Roman" panose="02020603050405020304" pitchFamily="18" charset="0"/>
                                      </a:rPr>
                                      <m:t>D</m:t>
                                    </m:r>
                                  </m:sub>
                                </m:sSub>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m:rPr>
                                        <m:sty m:val="p"/>
                                      </m:rPr>
                                      <a:rPr lang="en-US" altLang="zh-TW" sz="2400" i="1">
                                        <a:latin typeface="Cambria Math" panose="02040503050406030204" pitchFamily="18" charset="0"/>
                                        <a:cs typeface="Times New Roman" panose="02020603050405020304" pitchFamily="18" charset="0"/>
                                      </a:rPr>
                                      <m:t>D</m:t>
                                    </m:r>
                                  </m:sub>
                                </m:sSub>
                                <m:r>
                                  <a:rPr lang="en-US" altLang="zh-TW" sz="2400" i="1">
                                    <a:latin typeface="Cambria Math" panose="02040503050406030204" pitchFamily="18" charset="0"/>
                                    <a:cs typeface="Times New Roman" panose="02020603050405020304" pitchFamily="18" charset="0"/>
                                  </a:rPr>
                                  <m:t>)</m:t>
                                </m:r>
                              </m:den>
                            </m:f>
                          </m:e>
                        </m:func>
                      </m:e>
                    </m:d>
                    <m:r>
                      <a:rPr lang="en-US" altLang="zh-TW" sz="2400" b="0" i="1" smtClean="0">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𝒘</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b="0" i="1" smtClean="0">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𝑗</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𝑑</m:t>
                        </m:r>
                      </m:sup>
                      <m:e>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num>
                              <m:den>
                                <m:r>
                                  <a:rPr lang="en-US" altLang="zh-TW" sz="2400" i="1">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m:t>
                                </m:r>
                              </m:den>
                            </m:f>
                          </m:e>
                        </m:func>
                        <m:r>
                          <a:rPr lang="en-US" altLang="zh-TW" sz="2400" i="1">
                            <a:latin typeface="Cambria Math" panose="02040503050406030204" pitchFamily="18" charset="0"/>
                            <a:cs typeface="Times New Roman" panose="02020603050405020304" pitchFamily="18" charset="0"/>
                          </a:rPr>
                          <m:t>+</m:t>
                        </m:r>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1 </m:t>
                                    </m:r>
                                  </m:sub>
                                </m:sSub>
                                <m:r>
                                  <a:rPr lang="en-US" altLang="zh-TW" sz="2400" i="1">
                                    <a:latin typeface="Cambria Math" panose="02040503050406030204" pitchFamily="18" charset="0"/>
                                    <a:cs typeface="Times New Roman" panose="02020603050405020304" pitchFamily="18" charset="0"/>
                                  </a:rPr>
                                  <m:t>)</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r>
                                      <a:rPr lang="en-US" altLang="zh-TW" sz="2400"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𝜔</m:t>
                                    </m:r>
                                  </m:e>
                                  <m:sub>
                                    <m:r>
                                      <a:rPr lang="en-US" altLang="zh-TW" sz="2400" i="1">
                                        <a:latin typeface="Cambria Math" panose="02040503050406030204" pitchFamily="18" charset="0"/>
                                        <a:cs typeface="Times New Roman" panose="02020603050405020304" pitchFamily="18" charset="0"/>
                                      </a:rPr>
                                      <m:t>2 </m:t>
                                    </m:r>
                                  </m:sub>
                                </m:sSub>
                                <m:r>
                                  <a:rPr lang="en-US" altLang="zh-TW" sz="2400" i="1">
                                    <a:latin typeface="Cambria Math" panose="02040503050406030204" pitchFamily="18" charset="0"/>
                                    <a:cs typeface="Times New Roman" panose="02020603050405020304" pitchFamily="18" charset="0"/>
                                  </a:rPr>
                                  <m:t>)</m:t>
                                </m:r>
                              </m:den>
                            </m:f>
                          </m:e>
                        </m:func>
                      </m:e>
                    </m:nary>
                    <m:r>
                      <a:rPr lang="en-US" altLang="zh-TW" sz="2400" b="0" i="1" smtClean="0">
                        <a:latin typeface="Cambria Math" panose="02040503050406030204" pitchFamily="18" charset="0"/>
                        <a:cs typeface="Times New Roman" panose="02020603050405020304" pitchFamily="18" charset="0"/>
                      </a:rPr>
                      <m:t> </m:t>
                    </m:r>
                  </m:oMath>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61727" y="691986"/>
                <a:ext cx="11380206" cy="5885714"/>
              </a:xfrm>
              <a:prstGeom prst="rect">
                <a:avLst/>
              </a:prstGeom>
              <a:blipFill>
                <a:blip r:embed="rId2"/>
                <a:stretch>
                  <a:fillRect l="-964" t="-11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361298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2687" y="-19251"/>
            <a:ext cx="433892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ROC curve and AUC</a:t>
            </a:r>
            <a:endParaRPr lang="zh-TW" altLang="en-US"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598370" y="700279"/>
            <a:ext cx="10995259" cy="2769989"/>
          </a:xfrm>
          <a:prstGeom prst="rect">
            <a:avLst/>
          </a:prstGeom>
        </p:spPr>
        <p:txBody>
          <a:bodyPr wrap="square">
            <a:spAutoFit/>
          </a:bodyPr>
          <a:lstStyle/>
          <a:p>
            <a:pPr marL="342900" indent="-34290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AUC-ROC curve </a:t>
            </a:r>
            <a:r>
              <a:rPr lang="en-US" altLang="zh-TW" sz="2400" dirty="0" smtClean="0">
                <a:latin typeface="Times New Roman" panose="02020603050405020304" pitchFamily="18" charset="0"/>
                <a:cs typeface="Times New Roman" panose="02020603050405020304" pitchFamily="18" charset="0"/>
              </a:rPr>
              <a:t>is </a:t>
            </a:r>
            <a:r>
              <a:rPr lang="en-US" altLang="zh-TW" sz="2400" dirty="0">
                <a:latin typeface="Times New Roman" panose="02020603050405020304" pitchFamily="18" charset="0"/>
                <a:cs typeface="Times New Roman" panose="02020603050405020304" pitchFamily="18" charset="0"/>
              </a:rPr>
              <a:t>to measure and assess the performance of classification models</a:t>
            </a:r>
            <a:r>
              <a:rPr lang="en-US" altLang="zh-TW" sz="2400" dirty="0" smtClean="0">
                <a:latin typeface="Times New Roman" panose="02020603050405020304" pitchFamily="18" charset="0"/>
                <a:cs typeface="Times New Roman" panose="02020603050405020304" pitchFamily="18" charset="0"/>
              </a:rPr>
              <a:t>.</a:t>
            </a:r>
          </a:p>
          <a:p>
            <a:endParaRPr lang="en-US" altLang="zh-TW"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ROC (Receiver Operating Characteristics) is a pictorial visualization of </a:t>
            </a:r>
            <a:r>
              <a:rPr lang="en-US" altLang="zh-TW" sz="2400" dirty="0" smtClean="0">
                <a:latin typeface="Times New Roman" panose="02020603050405020304" pitchFamily="18" charset="0"/>
                <a:cs typeface="Times New Roman" panose="02020603050405020304" pitchFamily="18" charset="0"/>
              </a:rPr>
              <a:t>model performance</a:t>
            </a:r>
            <a:r>
              <a:rPr lang="en-US" altLang="zh-TW" sz="2400" dirty="0">
                <a:latin typeface="Times New Roman" panose="02020603050405020304" pitchFamily="18" charset="0"/>
                <a:cs typeface="Times New Roman" panose="02020603050405020304" pitchFamily="18" charset="0"/>
              </a:rPr>
              <a:t>. </a:t>
            </a:r>
            <a:endParaRPr lang="en-US" altLang="zh-TW"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It </a:t>
            </a:r>
            <a:r>
              <a:rPr lang="en-US" altLang="zh-TW" sz="2400" dirty="0">
                <a:latin typeface="Times New Roman" panose="02020603050405020304" pitchFamily="18" charset="0"/>
                <a:cs typeface="Times New Roman" panose="02020603050405020304" pitchFamily="18" charset="0"/>
              </a:rPr>
              <a:t>plots a </a:t>
            </a:r>
            <a:r>
              <a:rPr lang="en-US" altLang="zh-TW" sz="2400" dirty="0" smtClean="0">
                <a:latin typeface="Times New Roman" panose="02020603050405020304" pitchFamily="18" charset="0"/>
                <a:cs typeface="Times New Roman" panose="02020603050405020304" pitchFamily="18" charset="0"/>
              </a:rPr>
              <a:t>2D </a:t>
            </a:r>
            <a:r>
              <a:rPr lang="en-US" altLang="zh-TW" sz="2400" dirty="0">
                <a:latin typeface="Times New Roman" panose="02020603050405020304" pitchFamily="18" charset="0"/>
                <a:cs typeface="Times New Roman" panose="02020603050405020304" pitchFamily="18" charset="0"/>
              </a:rPr>
              <a:t>probability plot between the FP rate (or </a:t>
            </a:r>
            <a:r>
              <a:rPr lang="en-US" altLang="zh-TW" sz="2400" dirty="0" smtClean="0">
                <a:latin typeface="Times New Roman" panose="02020603050405020304" pitchFamily="18" charset="0"/>
                <a:cs typeface="Times New Roman" panose="02020603050405020304" pitchFamily="18" charset="0"/>
              </a:rPr>
              <a:t>1-specificity</a:t>
            </a:r>
            <a:r>
              <a:rPr lang="en-US" altLang="zh-TW" sz="2400" dirty="0">
                <a:latin typeface="Times New Roman" panose="02020603050405020304" pitchFamily="18" charset="0"/>
                <a:cs typeface="Times New Roman" panose="02020603050405020304" pitchFamily="18" charset="0"/>
              </a:rPr>
              <a:t>) and the TP rate (or sensitivity). </a:t>
            </a:r>
            <a:endParaRPr lang="en-US" altLang="zh-TW"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We </a:t>
            </a:r>
            <a:r>
              <a:rPr lang="en-US" altLang="zh-TW" sz="2400" dirty="0">
                <a:latin typeface="Times New Roman" panose="02020603050405020304" pitchFamily="18" charset="0"/>
                <a:cs typeface="Times New Roman" panose="02020603050405020304" pitchFamily="18" charset="0"/>
              </a:rPr>
              <a:t>can also represent the area covered by </a:t>
            </a:r>
            <a:r>
              <a:rPr lang="en-US" altLang="zh-TW" sz="2400" dirty="0" smtClean="0">
                <a:latin typeface="Times New Roman" panose="02020603050405020304" pitchFamily="18" charset="0"/>
                <a:cs typeface="Times New Roman" panose="02020603050405020304" pitchFamily="18" charset="0"/>
              </a:rPr>
              <a:t>a model </a:t>
            </a:r>
            <a:r>
              <a:rPr lang="en-US" altLang="zh-TW" sz="2400" dirty="0">
                <a:latin typeface="Times New Roman" panose="02020603050405020304" pitchFamily="18" charset="0"/>
                <a:cs typeface="Times New Roman" panose="02020603050405020304" pitchFamily="18" charset="0"/>
              </a:rPr>
              <a:t>with a single number using AUC:</a:t>
            </a:r>
          </a:p>
        </p:txBody>
      </p:sp>
      <p:pic>
        <p:nvPicPr>
          <p:cNvPr id="4" name="Picture 3"/>
          <p:cNvPicPr>
            <a:picLocks noChangeAspect="1"/>
          </p:cNvPicPr>
          <p:nvPr/>
        </p:nvPicPr>
        <p:blipFill>
          <a:blip r:embed="rId2"/>
          <a:stretch>
            <a:fillRect/>
          </a:stretch>
        </p:blipFill>
        <p:spPr>
          <a:xfrm>
            <a:off x="1580787" y="3377935"/>
            <a:ext cx="3854164" cy="3279785"/>
          </a:xfrm>
          <a:prstGeom prst="rect">
            <a:avLst/>
          </a:prstGeom>
        </p:spPr>
      </p:pic>
      <p:pic>
        <p:nvPicPr>
          <p:cNvPr id="5" name="Picture 4"/>
          <p:cNvPicPr>
            <a:picLocks noChangeAspect="1"/>
          </p:cNvPicPr>
          <p:nvPr/>
        </p:nvPicPr>
        <p:blipFill>
          <a:blip r:embed="rId3"/>
          <a:stretch>
            <a:fillRect/>
          </a:stretch>
        </p:blipFill>
        <p:spPr>
          <a:xfrm>
            <a:off x="5903444" y="4180680"/>
            <a:ext cx="4562475" cy="1638300"/>
          </a:xfrm>
          <a:prstGeom prst="rect">
            <a:avLst/>
          </a:prstGeom>
        </p:spPr>
      </p:pic>
      <p:sp>
        <p:nvSpPr>
          <p:cNvPr id="6" name="Line 53"/>
          <p:cNvSpPr>
            <a:spLocks noChangeShapeType="1"/>
          </p:cNvSpPr>
          <p:nvPr/>
        </p:nvSpPr>
        <p:spPr bwMode="auto">
          <a:xfrm>
            <a:off x="2511613" y="553527"/>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Rectangle 3"/>
          <p:cNvSpPr/>
          <p:nvPr/>
        </p:nvSpPr>
        <p:spPr>
          <a:xfrm>
            <a:off x="2511613" y="6565387"/>
            <a:ext cx="9360310" cy="369332"/>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Python Data Analysis, 3</a:t>
            </a:r>
            <a:r>
              <a:rPr lang="en-US" altLang="zh-TW" baseline="30000" dirty="0" smtClean="0">
                <a:latin typeface="Times New Roman" panose="02020603050405020304" pitchFamily="18" charset="0"/>
                <a:cs typeface="Times New Roman" panose="02020603050405020304" pitchFamily="18" charset="0"/>
              </a:rPr>
              <a:t>rd</a:t>
            </a:r>
            <a:r>
              <a:rPr lang="en-US" altLang="zh-TW" dirty="0" smtClean="0">
                <a:latin typeface="Times New Roman" panose="02020603050405020304" pitchFamily="18" charset="0"/>
                <a:cs typeface="Times New Roman" panose="02020603050405020304" pitchFamily="18" charset="0"/>
              </a:rPr>
              <a:t>, </a:t>
            </a:r>
            <a:r>
              <a:rPr lang="it-IT" altLang="zh-TW" dirty="0">
                <a:latin typeface="Times New Roman" panose="02020603050405020304" pitchFamily="18" charset="0"/>
                <a:cs typeface="Times New Roman" panose="02020603050405020304" pitchFamily="18" charset="0"/>
              </a:rPr>
              <a:t>Avinash </a:t>
            </a:r>
            <a:r>
              <a:rPr lang="it-IT" altLang="zh-TW" dirty="0" smtClean="0">
                <a:latin typeface="Times New Roman" panose="02020603050405020304" pitchFamily="18" charset="0"/>
                <a:cs typeface="Times New Roman" panose="02020603050405020304" pitchFamily="18" charset="0"/>
              </a:rPr>
              <a:t>Navlani Armando Fandango Ivan Idris, </a:t>
            </a:r>
            <a:r>
              <a:rPr lang="en-US" altLang="zh-TW" dirty="0" err="1" smtClean="0">
                <a:latin typeface="Times New Roman" panose="02020603050405020304" pitchFamily="18" charset="0"/>
                <a:cs typeface="Times New Roman" panose="02020603050405020304" pitchFamily="18" charset="0"/>
              </a:rPr>
              <a:t>Packt</a:t>
            </a:r>
            <a:r>
              <a:rPr lang="en-US" altLang="zh-TW" dirty="0">
                <a:latin typeface="Times New Roman" panose="02020603050405020304" pitchFamily="18" charset="0"/>
                <a:cs typeface="Times New Roman" panose="02020603050405020304" pitchFamily="18" charset="0"/>
              </a:rPr>
              <a:t> Publishing, </a:t>
            </a:r>
            <a:r>
              <a:rPr lang="en-US" altLang="zh-TW" dirty="0" smtClean="0">
                <a:latin typeface="Times New Roman" panose="02020603050405020304" pitchFamily="18" charset="0"/>
                <a:cs typeface="Times New Roman" panose="02020603050405020304" pitchFamily="18" charset="0"/>
              </a:rPr>
              <a:t>2021</a:t>
            </a:r>
            <a:endParaRPr lang="zh-TW" altLang="en-US" dirty="0"/>
          </a:p>
        </p:txBody>
      </p:sp>
    </p:spTree>
    <p:extLst>
      <p:ext uri="{BB962C8B-B14F-4D97-AF65-F5344CB8AC3E}">
        <p14:creationId xmlns:p14="http://schemas.microsoft.com/office/powerpoint/2010/main" val="1526433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a:xfrm>
            <a:off x="4352687" y="-19251"/>
            <a:ext cx="433892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ROC curve and AUC</a:t>
            </a:r>
            <a:endParaRPr lang="zh-TW" altLang="en-US" sz="3200" dirty="0">
              <a:latin typeface="Times New Roman" panose="02020603050405020304" pitchFamily="18" charset="0"/>
              <a:cs typeface="Times New Roman" panose="02020603050405020304" pitchFamily="18" charset="0"/>
            </a:endParaRPr>
          </a:p>
        </p:txBody>
      </p:sp>
      <p:sp>
        <p:nvSpPr>
          <p:cNvPr id="5" name="Line 53"/>
          <p:cNvSpPr>
            <a:spLocks noChangeShapeType="1"/>
          </p:cNvSpPr>
          <p:nvPr/>
        </p:nvSpPr>
        <p:spPr bwMode="auto">
          <a:xfrm>
            <a:off x="2511613" y="553527"/>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6" name="矩形 5"/>
          <p:cNvSpPr/>
          <p:nvPr/>
        </p:nvSpPr>
        <p:spPr>
          <a:xfrm>
            <a:off x="6376818" y="6488668"/>
            <a:ext cx="5815182" cy="369332"/>
          </a:xfrm>
          <a:prstGeom prst="rect">
            <a:avLst/>
          </a:prstGeom>
        </p:spPr>
        <p:txBody>
          <a:bodyPr wrap="none">
            <a:spAutoFit/>
          </a:bodyPr>
          <a:lstStyle/>
          <a:p>
            <a:r>
              <a:rPr lang="zh-TW" altLang="en-US" dirty="0"/>
              <a:t>https://zh.wikipedia.org/wiki/ROC%E6%9B%B2%E7%BA%BF</a:t>
            </a:r>
          </a:p>
        </p:txBody>
      </p:sp>
      <p:sp>
        <p:nvSpPr>
          <p:cNvPr id="7" name="矩形 6"/>
          <p:cNvSpPr/>
          <p:nvPr/>
        </p:nvSpPr>
        <p:spPr>
          <a:xfrm>
            <a:off x="468885" y="692821"/>
            <a:ext cx="11436070" cy="2554545"/>
          </a:xfrm>
          <a:prstGeom prst="rect">
            <a:avLst/>
          </a:prstGeom>
        </p:spPr>
        <p:txBody>
          <a:bodyPr wrap="square">
            <a:spAutoFit/>
          </a:bodyPr>
          <a:lstStyle/>
          <a:p>
            <a:pPr algn="just"/>
            <a:r>
              <a:rPr lang="zh-TW" altLang="en-US" sz="2000" dirty="0">
                <a:solidFill>
                  <a:srgbClr val="202122"/>
                </a:solidFill>
                <a:latin typeface="Arial" panose="020B0604020202020204" pitchFamily="34" charset="0"/>
              </a:rPr>
              <a:t>舉例來說，用血壓值來檢測一個人是否有</a:t>
            </a:r>
            <a:r>
              <a:rPr lang="zh-TW" altLang="en-US" sz="2000" dirty="0">
                <a:latin typeface="Arial" panose="020B0604020202020204" pitchFamily="34" charset="0"/>
              </a:rPr>
              <a:t>高血壓</a:t>
            </a:r>
            <a:r>
              <a:rPr lang="zh-TW" altLang="en-US" sz="2000" dirty="0">
                <a:solidFill>
                  <a:srgbClr val="202122"/>
                </a:solidFill>
                <a:latin typeface="Arial" panose="020B0604020202020204" pitchFamily="34" charset="0"/>
              </a:rPr>
              <a:t>，測出的血壓值是連續的實數（從</a:t>
            </a:r>
            <a:r>
              <a:rPr lang="en-US" altLang="zh-TW" sz="2000" dirty="0">
                <a:solidFill>
                  <a:srgbClr val="202122"/>
                </a:solidFill>
                <a:latin typeface="Arial" panose="020B0604020202020204" pitchFamily="34" charset="0"/>
              </a:rPr>
              <a:t>0~200</a:t>
            </a:r>
            <a:r>
              <a:rPr lang="zh-TW" altLang="en-US" sz="2000" dirty="0">
                <a:solidFill>
                  <a:srgbClr val="202122"/>
                </a:solidFill>
                <a:latin typeface="Arial" panose="020B0604020202020204" pitchFamily="34" charset="0"/>
              </a:rPr>
              <a:t>都有可能），以收縮壓</a:t>
            </a:r>
            <a:r>
              <a:rPr lang="en-US" altLang="zh-TW" sz="2000" dirty="0">
                <a:solidFill>
                  <a:srgbClr val="202122"/>
                </a:solidFill>
                <a:latin typeface="Arial" panose="020B0604020202020204" pitchFamily="34" charset="0"/>
              </a:rPr>
              <a:t>140</a:t>
            </a:r>
            <a:r>
              <a:rPr lang="zh-TW" altLang="en-US" sz="2000" dirty="0">
                <a:solidFill>
                  <a:srgbClr val="202122"/>
                </a:solidFill>
                <a:latin typeface="Arial" panose="020B0604020202020204" pitchFamily="34" charset="0"/>
              </a:rPr>
              <a:t>／舒張壓</a:t>
            </a:r>
            <a:r>
              <a:rPr lang="en-US" altLang="zh-TW" sz="2000" dirty="0">
                <a:solidFill>
                  <a:srgbClr val="202122"/>
                </a:solidFill>
                <a:latin typeface="Arial" panose="020B0604020202020204" pitchFamily="34" charset="0"/>
              </a:rPr>
              <a:t>90</a:t>
            </a:r>
            <a:r>
              <a:rPr lang="zh-TW" altLang="en-US" sz="2000" dirty="0">
                <a:solidFill>
                  <a:srgbClr val="202122"/>
                </a:solidFill>
                <a:latin typeface="Arial" panose="020B0604020202020204" pitchFamily="34" charset="0"/>
              </a:rPr>
              <a:t>為閾值，閾值以上便診斷為有高血壓，閾值未滿者診斷為無高血壓。二元分類模型的個案預測有四種結局：</a:t>
            </a:r>
          </a:p>
          <a:p>
            <a:pPr algn="just">
              <a:buFont typeface="+mj-lt"/>
              <a:buAutoNum type="arabicPeriod"/>
            </a:pPr>
            <a:r>
              <a:rPr lang="zh-TW" altLang="en-US" sz="2000" b="1" dirty="0">
                <a:solidFill>
                  <a:srgbClr val="202122"/>
                </a:solidFill>
                <a:latin typeface="Arial" panose="020B0604020202020204" pitchFamily="34" charset="0"/>
              </a:rPr>
              <a:t>真陽性</a:t>
            </a:r>
            <a:r>
              <a:rPr lang="zh-TW" altLang="en-US" sz="2000" dirty="0">
                <a:solidFill>
                  <a:srgbClr val="202122"/>
                </a:solidFill>
                <a:latin typeface="Arial" panose="020B0604020202020204" pitchFamily="34" charset="0"/>
              </a:rPr>
              <a:t>（</a:t>
            </a:r>
            <a:r>
              <a:rPr lang="en-US" altLang="zh-TW" sz="2000" dirty="0">
                <a:solidFill>
                  <a:srgbClr val="202122"/>
                </a:solidFill>
                <a:latin typeface="Arial" panose="020B0604020202020204" pitchFamily="34" charset="0"/>
              </a:rPr>
              <a:t>TP</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診斷為有</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實際上也有</a:t>
            </a:r>
            <a:r>
              <a:rPr lang="zh-TW" altLang="en-US" sz="2000" dirty="0">
                <a:solidFill>
                  <a:srgbClr val="202122"/>
                </a:solidFill>
                <a:latin typeface="Arial" panose="020B0604020202020204" pitchFamily="34" charset="0"/>
              </a:rPr>
              <a:t>高血壓。</a:t>
            </a:r>
          </a:p>
          <a:p>
            <a:pPr algn="just">
              <a:buFont typeface="+mj-lt"/>
              <a:buAutoNum type="arabicPeriod"/>
            </a:pPr>
            <a:r>
              <a:rPr lang="zh-TW" altLang="en-US" sz="2000" b="1" dirty="0">
                <a:solidFill>
                  <a:srgbClr val="202122"/>
                </a:solidFill>
                <a:latin typeface="Arial" panose="020B0604020202020204" pitchFamily="34" charset="0"/>
              </a:rPr>
              <a:t>偽陽性</a:t>
            </a:r>
            <a:r>
              <a:rPr lang="zh-TW" altLang="en-US" sz="2000" dirty="0">
                <a:solidFill>
                  <a:srgbClr val="202122"/>
                </a:solidFill>
                <a:latin typeface="Arial" panose="020B0604020202020204" pitchFamily="34" charset="0"/>
              </a:rPr>
              <a:t>（</a:t>
            </a:r>
            <a:r>
              <a:rPr lang="en-US" altLang="zh-TW" sz="2000" dirty="0">
                <a:solidFill>
                  <a:srgbClr val="202122"/>
                </a:solidFill>
                <a:latin typeface="Arial" panose="020B0604020202020204" pitchFamily="34" charset="0"/>
              </a:rPr>
              <a:t>FP</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診斷為有</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實際卻沒有</a:t>
            </a:r>
            <a:r>
              <a:rPr lang="zh-TW" altLang="en-US" sz="2000" dirty="0">
                <a:solidFill>
                  <a:srgbClr val="202122"/>
                </a:solidFill>
                <a:latin typeface="Arial" panose="020B0604020202020204" pitchFamily="34" charset="0"/>
              </a:rPr>
              <a:t>高血壓。</a:t>
            </a:r>
          </a:p>
          <a:p>
            <a:pPr algn="just">
              <a:buFont typeface="+mj-lt"/>
              <a:buAutoNum type="arabicPeriod"/>
            </a:pPr>
            <a:r>
              <a:rPr lang="zh-TW" altLang="en-US" sz="2000" b="1" dirty="0">
                <a:solidFill>
                  <a:srgbClr val="202122"/>
                </a:solidFill>
                <a:latin typeface="Arial" panose="020B0604020202020204" pitchFamily="34" charset="0"/>
              </a:rPr>
              <a:t>真陰性</a:t>
            </a:r>
            <a:r>
              <a:rPr lang="zh-TW" altLang="en-US" sz="2000" dirty="0">
                <a:solidFill>
                  <a:srgbClr val="202122"/>
                </a:solidFill>
                <a:latin typeface="Arial" panose="020B0604020202020204" pitchFamily="34" charset="0"/>
              </a:rPr>
              <a:t>（</a:t>
            </a:r>
            <a:r>
              <a:rPr lang="en-US" altLang="zh-TW" sz="2000" dirty="0">
                <a:solidFill>
                  <a:srgbClr val="202122"/>
                </a:solidFill>
                <a:latin typeface="Arial" panose="020B0604020202020204" pitchFamily="34" charset="0"/>
              </a:rPr>
              <a:t>TN</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診斷為沒有</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實際上也沒有</a:t>
            </a:r>
            <a:r>
              <a:rPr lang="zh-TW" altLang="en-US" sz="2000" dirty="0">
                <a:solidFill>
                  <a:srgbClr val="202122"/>
                </a:solidFill>
                <a:latin typeface="Arial" panose="020B0604020202020204" pitchFamily="34" charset="0"/>
              </a:rPr>
              <a:t>高血壓。</a:t>
            </a:r>
          </a:p>
          <a:p>
            <a:pPr algn="just">
              <a:buFont typeface="+mj-lt"/>
              <a:buAutoNum type="arabicPeriod"/>
            </a:pPr>
            <a:r>
              <a:rPr lang="zh-TW" altLang="en-US" sz="2000" b="1" dirty="0">
                <a:solidFill>
                  <a:srgbClr val="202122"/>
                </a:solidFill>
                <a:latin typeface="Arial" panose="020B0604020202020204" pitchFamily="34" charset="0"/>
              </a:rPr>
              <a:t>偽陰性</a:t>
            </a:r>
            <a:r>
              <a:rPr lang="zh-TW" altLang="en-US" sz="2000" dirty="0">
                <a:solidFill>
                  <a:srgbClr val="202122"/>
                </a:solidFill>
                <a:latin typeface="Arial" panose="020B0604020202020204" pitchFamily="34" charset="0"/>
              </a:rPr>
              <a:t>（</a:t>
            </a:r>
            <a:r>
              <a:rPr lang="en-US" altLang="zh-TW" sz="2000" dirty="0">
                <a:solidFill>
                  <a:srgbClr val="202122"/>
                </a:solidFill>
                <a:latin typeface="Arial" panose="020B0604020202020204" pitchFamily="34" charset="0"/>
              </a:rPr>
              <a:t>FN</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診斷為沒有</a:t>
            </a:r>
            <a:r>
              <a:rPr lang="zh-TW" altLang="en-US" sz="2000" dirty="0">
                <a:solidFill>
                  <a:srgbClr val="202122"/>
                </a:solidFill>
                <a:latin typeface="Arial" panose="020B0604020202020204" pitchFamily="34" charset="0"/>
              </a:rPr>
              <a:t>，</a:t>
            </a:r>
            <a:r>
              <a:rPr lang="zh-TW" altLang="en-US" sz="2000" b="1" dirty="0">
                <a:solidFill>
                  <a:srgbClr val="202122"/>
                </a:solidFill>
                <a:latin typeface="Arial" panose="020B0604020202020204" pitchFamily="34" charset="0"/>
              </a:rPr>
              <a:t>實際卻有</a:t>
            </a:r>
            <a:r>
              <a:rPr lang="zh-TW" altLang="en-US" sz="2000" dirty="0">
                <a:solidFill>
                  <a:srgbClr val="202122"/>
                </a:solidFill>
                <a:latin typeface="Arial" panose="020B0604020202020204" pitchFamily="34" charset="0"/>
              </a:rPr>
              <a:t>高血壓。</a:t>
            </a:r>
          </a:p>
          <a:p>
            <a:pPr algn="just"/>
            <a:r>
              <a:rPr lang="zh-TW" altLang="en-US" sz="2000" dirty="0">
                <a:solidFill>
                  <a:srgbClr val="202122"/>
                </a:solidFill>
                <a:latin typeface="Arial" panose="020B0604020202020204" pitchFamily="34" charset="0"/>
              </a:rPr>
              <a:t>這四種結局可以畫成</a:t>
            </a:r>
            <a:r>
              <a:rPr lang="en-US" altLang="zh-TW" sz="2000" dirty="0">
                <a:solidFill>
                  <a:srgbClr val="202122"/>
                </a:solidFill>
                <a:latin typeface="Arial" panose="020B0604020202020204" pitchFamily="34" charset="0"/>
              </a:rPr>
              <a:t>2 × 2</a:t>
            </a:r>
            <a:r>
              <a:rPr lang="zh-TW" altLang="en-US" sz="2000" dirty="0">
                <a:solidFill>
                  <a:srgbClr val="202122"/>
                </a:solidFill>
                <a:latin typeface="Arial" panose="020B0604020202020204" pitchFamily="34" charset="0"/>
              </a:rPr>
              <a:t>的</a:t>
            </a:r>
            <a:r>
              <a:rPr lang="zh-TW" altLang="en-US" sz="2000" dirty="0">
                <a:latin typeface="Arial" panose="020B0604020202020204" pitchFamily="34" charset="0"/>
              </a:rPr>
              <a:t>混淆矩陣</a:t>
            </a:r>
            <a:r>
              <a:rPr lang="zh-TW" altLang="en-US" sz="2000" dirty="0">
                <a:solidFill>
                  <a:srgbClr val="202122"/>
                </a:solidFill>
                <a:latin typeface="Arial" panose="020B0604020202020204" pitchFamily="34" charset="0"/>
              </a:rPr>
              <a:t>：</a:t>
            </a:r>
            <a:endParaRPr lang="zh-TW" altLang="en-US" sz="2000" b="0" i="0" dirty="0">
              <a:solidFill>
                <a:srgbClr val="202122"/>
              </a:solidFill>
              <a:effectLst/>
              <a:latin typeface="Arial" panose="020B0604020202020204" pitchFamily="34" charset="0"/>
            </a:endParaRPr>
          </a:p>
        </p:txBody>
      </p:sp>
      <p:pic>
        <p:nvPicPr>
          <p:cNvPr id="9" name="圖片 8"/>
          <p:cNvPicPr>
            <a:picLocks noChangeAspect="1"/>
          </p:cNvPicPr>
          <p:nvPr/>
        </p:nvPicPr>
        <p:blipFill>
          <a:blip r:embed="rId2"/>
          <a:stretch>
            <a:fillRect/>
          </a:stretch>
        </p:blipFill>
        <p:spPr>
          <a:xfrm>
            <a:off x="569188" y="3185221"/>
            <a:ext cx="3301476" cy="3603901"/>
          </a:xfrm>
          <a:prstGeom prst="rect">
            <a:avLst/>
          </a:prstGeom>
        </p:spPr>
      </p:pic>
      <p:pic>
        <p:nvPicPr>
          <p:cNvPr id="10" name="圖片 9"/>
          <p:cNvPicPr>
            <a:picLocks noChangeAspect="1"/>
          </p:cNvPicPr>
          <p:nvPr/>
        </p:nvPicPr>
        <p:blipFill>
          <a:blip r:embed="rId3"/>
          <a:stretch>
            <a:fillRect/>
          </a:stretch>
        </p:blipFill>
        <p:spPr>
          <a:xfrm>
            <a:off x="4352687" y="3386658"/>
            <a:ext cx="7228384" cy="1993209"/>
          </a:xfrm>
          <a:prstGeom prst="rect">
            <a:avLst/>
          </a:prstGeom>
        </p:spPr>
      </p:pic>
    </p:spTree>
    <p:extLst>
      <p:ext uri="{BB962C8B-B14F-4D97-AF65-F5344CB8AC3E}">
        <p14:creationId xmlns:p14="http://schemas.microsoft.com/office/powerpoint/2010/main" val="2116478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2687" y="-19251"/>
            <a:ext cx="433892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ROC curve and AUC</a:t>
            </a:r>
            <a:endParaRPr lang="zh-TW" altLang="en-US" sz="3200" dirty="0">
              <a:latin typeface="Times New Roman" panose="02020603050405020304" pitchFamily="18" charset="0"/>
              <a:cs typeface="Times New Roman" panose="02020603050405020304" pitchFamily="18" charset="0"/>
            </a:endParaRPr>
          </a:p>
        </p:txBody>
      </p:sp>
      <p:sp>
        <p:nvSpPr>
          <p:cNvPr id="3" name="Line 53"/>
          <p:cNvSpPr>
            <a:spLocks noChangeShapeType="1"/>
          </p:cNvSpPr>
          <p:nvPr/>
        </p:nvSpPr>
        <p:spPr bwMode="auto">
          <a:xfrm>
            <a:off x="2511613" y="553527"/>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 name="矩形 3"/>
          <p:cNvSpPr/>
          <p:nvPr/>
        </p:nvSpPr>
        <p:spPr>
          <a:xfrm>
            <a:off x="6376818" y="6488668"/>
            <a:ext cx="5815182" cy="369332"/>
          </a:xfrm>
          <a:prstGeom prst="rect">
            <a:avLst/>
          </a:prstGeom>
        </p:spPr>
        <p:txBody>
          <a:bodyPr wrap="none">
            <a:spAutoFit/>
          </a:bodyPr>
          <a:lstStyle/>
          <a:p>
            <a:r>
              <a:rPr lang="zh-TW" altLang="en-US" dirty="0"/>
              <a:t>https://zh.wikipedia.org/wiki/ROC%E6%9B%B2%E7%BA%BF</a:t>
            </a:r>
          </a:p>
        </p:txBody>
      </p:sp>
      <p:sp>
        <p:nvSpPr>
          <p:cNvPr id="5" name="矩形 4"/>
          <p:cNvSpPr/>
          <p:nvPr/>
        </p:nvSpPr>
        <p:spPr>
          <a:xfrm>
            <a:off x="497149" y="701738"/>
            <a:ext cx="11274641" cy="1015663"/>
          </a:xfrm>
          <a:prstGeom prst="rect">
            <a:avLst/>
          </a:prstGeom>
        </p:spPr>
        <p:txBody>
          <a:bodyPr wrap="square">
            <a:spAutoFit/>
          </a:bodyPr>
          <a:lstStyle/>
          <a:p>
            <a:r>
              <a:rPr lang="zh-TW" altLang="en-US" sz="2000" b="1" dirty="0">
                <a:solidFill>
                  <a:srgbClr val="202122"/>
                </a:solidFill>
                <a:latin typeface="Arial" panose="020B0604020202020204" pitchFamily="34" charset="0"/>
              </a:rPr>
              <a:t>給定</a:t>
            </a:r>
            <a:r>
              <a:rPr lang="zh-TW" altLang="en-US" sz="2000" dirty="0">
                <a:solidFill>
                  <a:srgbClr val="202122"/>
                </a:solidFill>
                <a:latin typeface="Arial" panose="020B0604020202020204" pitchFamily="34" charset="0"/>
              </a:rPr>
              <a:t>一個二元分類</a:t>
            </a:r>
            <a:r>
              <a:rPr lang="zh-TW" altLang="en-US" sz="2000" b="1" dirty="0">
                <a:solidFill>
                  <a:srgbClr val="202122"/>
                </a:solidFill>
                <a:latin typeface="Arial" panose="020B0604020202020204" pitchFamily="34" charset="0"/>
              </a:rPr>
              <a:t>模型</a:t>
            </a:r>
            <a:r>
              <a:rPr lang="zh-TW" altLang="en-US" sz="2000" dirty="0">
                <a:solidFill>
                  <a:srgbClr val="202122"/>
                </a:solidFill>
                <a:latin typeface="Arial" panose="020B0604020202020204" pitchFamily="34" charset="0"/>
              </a:rPr>
              <a:t>和它的</a:t>
            </a:r>
            <a:r>
              <a:rPr lang="zh-TW" altLang="en-US" sz="2000" b="1" dirty="0">
                <a:solidFill>
                  <a:srgbClr val="202122"/>
                </a:solidFill>
                <a:latin typeface="Arial" panose="020B0604020202020204" pitchFamily="34" charset="0"/>
              </a:rPr>
              <a:t>閾值</a:t>
            </a:r>
            <a:r>
              <a:rPr lang="zh-TW" altLang="en-US" sz="2000" dirty="0">
                <a:solidFill>
                  <a:srgbClr val="202122"/>
                </a:solidFill>
                <a:latin typeface="Arial" panose="020B0604020202020204" pitchFamily="34" charset="0"/>
              </a:rPr>
              <a:t>，就能從所有樣本的（陽性／陰性）真實值和預測值計算出一個 </a:t>
            </a:r>
            <a:r>
              <a:rPr lang="en-US" altLang="zh-TW" sz="2000" dirty="0">
                <a:solidFill>
                  <a:srgbClr val="202122"/>
                </a:solidFill>
                <a:latin typeface="Arial" panose="020B0604020202020204" pitchFamily="34" charset="0"/>
              </a:rPr>
              <a:t>(X=FPR, Y=TPR) </a:t>
            </a:r>
            <a:r>
              <a:rPr lang="zh-TW" altLang="en-US" sz="2000" dirty="0">
                <a:solidFill>
                  <a:srgbClr val="202122"/>
                </a:solidFill>
                <a:latin typeface="Arial" panose="020B0604020202020204" pitchFamily="34" charset="0"/>
              </a:rPr>
              <a:t>座標點。 在這條線的以上的點代表了一個好的分類結果（勝過隨機分類），而在這條線以下的點代表了差的分類結果（劣於隨機分類）。</a:t>
            </a:r>
            <a:endParaRPr lang="zh-TW" altLang="en-US" sz="2000" dirty="0"/>
          </a:p>
        </p:txBody>
      </p:sp>
      <p:pic>
        <p:nvPicPr>
          <p:cNvPr id="6" name="圖片 5"/>
          <p:cNvPicPr>
            <a:picLocks noChangeAspect="1"/>
          </p:cNvPicPr>
          <p:nvPr/>
        </p:nvPicPr>
        <p:blipFill>
          <a:blip r:embed="rId2"/>
          <a:stretch>
            <a:fillRect/>
          </a:stretch>
        </p:blipFill>
        <p:spPr>
          <a:xfrm>
            <a:off x="307418" y="1717401"/>
            <a:ext cx="8296275" cy="2609850"/>
          </a:xfrm>
          <a:prstGeom prst="rect">
            <a:avLst/>
          </a:prstGeom>
        </p:spPr>
      </p:pic>
      <p:pic>
        <p:nvPicPr>
          <p:cNvPr id="7" name="圖片 6"/>
          <p:cNvPicPr>
            <a:picLocks noChangeAspect="1"/>
          </p:cNvPicPr>
          <p:nvPr/>
        </p:nvPicPr>
        <p:blipFill>
          <a:blip r:embed="rId3"/>
          <a:stretch>
            <a:fillRect/>
          </a:stretch>
        </p:blipFill>
        <p:spPr>
          <a:xfrm>
            <a:off x="8413962" y="1705569"/>
            <a:ext cx="3707940" cy="3770498"/>
          </a:xfrm>
          <a:prstGeom prst="rect">
            <a:avLst/>
          </a:prstGeom>
        </p:spPr>
      </p:pic>
      <p:sp>
        <p:nvSpPr>
          <p:cNvPr id="8" name="矩形 7"/>
          <p:cNvSpPr/>
          <p:nvPr/>
        </p:nvSpPr>
        <p:spPr>
          <a:xfrm>
            <a:off x="204819" y="5529001"/>
            <a:ext cx="11016556" cy="707886"/>
          </a:xfrm>
          <a:prstGeom prst="rect">
            <a:avLst/>
          </a:prstGeom>
        </p:spPr>
        <p:txBody>
          <a:bodyPr wrap="square">
            <a:spAutoFit/>
          </a:bodyPr>
          <a:lstStyle/>
          <a:p>
            <a:pPr marL="342900" indent="-342900">
              <a:buFont typeface="Arial" panose="020B0604020202020204" pitchFamily="34" charset="0"/>
              <a:buChar char="•"/>
            </a:pPr>
            <a:r>
              <a:rPr lang="zh-TW" altLang="en-US" sz="2000" dirty="0">
                <a:solidFill>
                  <a:srgbClr val="202122"/>
                </a:solidFill>
                <a:latin typeface="Arial" panose="020B0604020202020204" pitchFamily="34" charset="0"/>
              </a:rPr>
              <a:t>上述</a:t>
            </a:r>
            <a:r>
              <a:rPr lang="en-US" altLang="zh-TW" sz="2000" dirty="0">
                <a:solidFill>
                  <a:srgbClr val="202122"/>
                </a:solidFill>
                <a:latin typeface="Arial" panose="020B0604020202020204" pitchFamily="34" charset="0"/>
              </a:rPr>
              <a:t>ROC</a:t>
            </a:r>
            <a:r>
              <a:rPr lang="zh-TW" altLang="en-US" sz="2000" dirty="0">
                <a:solidFill>
                  <a:srgbClr val="202122"/>
                </a:solidFill>
                <a:latin typeface="Arial" panose="020B0604020202020204" pitchFamily="34" charset="0"/>
              </a:rPr>
              <a:t>空間裡的單點，是給定分類模型且給定閾值後得出的</a:t>
            </a:r>
            <a:r>
              <a:rPr lang="zh-TW" altLang="en-US" sz="2000" dirty="0" smtClean="0">
                <a:solidFill>
                  <a:srgbClr val="202122"/>
                </a:solidFill>
                <a:latin typeface="Arial" panose="020B0604020202020204" pitchFamily="34" charset="0"/>
              </a:rPr>
              <a:t>。</a:t>
            </a:r>
            <a:endParaRPr lang="en-US" altLang="zh-TW" sz="2000" dirty="0" smtClean="0">
              <a:solidFill>
                <a:srgbClr val="202122"/>
              </a:solidFill>
              <a:latin typeface="Arial" panose="020B0604020202020204" pitchFamily="34" charset="0"/>
            </a:endParaRPr>
          </a:p>
          <a:p>
            <a:pPr marL="342900" indent="-342900">
              <a:buFont typeface="Arial" panose="020B0604020202020204" pitchFamily="34" charset="0"/>
              <a:buChar char="•"/>
            </a:pPr>
            <a:r>
              <a:rPr lang="zh-TW" altLang="en-US" sz="2000" dirty="0" smtClean="0">
                <a:solidFill>
                  <a:srgbClr val="202122"/>
                </a:solidFill>
                <a:latin typeface="Arial" panose="020B0604020202020204" pitchFamily="34" charset="0"/>
              </a:rPr>
              <a:t>但</a:t>
            </a:r>
            <a:r>
              <a:rPr lang="zh-TW" altLang="en-US" sz="2000" dirty="0">
                <a:solidFill>
                  <a:srgbClr val="202122"/>
                </a:solidFill>
                <a:latin typeface="Arial" panose="020B0604020202020204" pitchFamily="34" charset="0"/>
              </a:rPr>
              <a:t>同一個</a:t>
            </a:r>
            <a:r>
              <a:rPr lang="zh-TW" altLang="en-US" sz="2000" dirty="0">
                <a:solidFill>
                  <a:srgbClr val="BA0000"/>
                </a:solidFill>
                <a:latin typeface="Arial" panose="020B0604020202020204" pitchFamily="34" charset="0"/>
              </a:rPr>
              <a:t>二元分類模型</a:t>
            </a:r>
            <a:r>
              <a:rPr lang="zh-TW" altLang="en-US" sz="2000" dirty="0">
                <a:solidFill>
                  <a:srgbClr val="202122"/>
                </a:solidFill>
                <a:latin typeface="Arial" panose="020B0604020202020204" pitchFamily="34" charset="0"/>
              </a:rPr>
              <a:t>的</a:t>
            </a:r>
            <a:r>
              <a:rPr lang="zh-TW" altLang="en-US" sz="2000" dirty="0">
                <a:solidFill>
                  <a:srgbClr val="0645AD"/>
                </a:solidFill>
                <a:latin typeface="Arial" panose="020B0604020202020204" pitchFamily="34" charset="0"/>
              </a:rPr>
              <a:t>閾值</a:t>
            </a:r>
            <a:r>
              <a:rPr lang="zh-TW" altLang="en-US" sz="2000" dirty="0">
                <a:solidFill>
                  <a:srgbClr val="202122"/>
                </a:solidFill>
                <a:latin typeface="Arial" panose="020B0604020202020204" pitchFamily="34" charset="0"/>
              </a:rPr>
              <a:t>可能設定為高或低，每種閾值的設定會得出不同的</a:t>
            </a:r>
            <a:r>
              <a:rPr lang="en-US" altLang="zh-TW" sz="2000" dirty="0">
                <a:solidFill>
                  <a:srgbClr val="202122"/>
                </a:solidFill>
                <a:latin typeface="Arial" panose="020B0604020202020204" pitchFamily="34" charset="0"/>
              </a:rPr>
              <a:t>FPR</a:t>
            </a:r>
            <a:r>
              <a:rPr lang="zh-TW" altLang="en-US" sz="2000" dirty="0">
                <a:solidFill>
                  <a:srgbClr val="202122"/>
                </a:solidFill>
                <a:latin typeface="Arial" panose="020B0604020202020204" pitchFamily="34" charset="0"/>
              </a:rPr>
              <a:t>和</a:t>
            </a:r>
            <a:r>
              <a:rPr lang="en-US" altLang="zh-TW" sz="2000" dirty="0">
                <a:solidFill>
                  <a:srgbClr val="202122"/>
                </a:solidFill>
                <a:latin typeface="Arial" panose="020B0604020202020204" pitchFamily="34" charset="0"/>
              </a:rPr>
              <a:t>TPR</a:t>
            </a:r>
            <a:r>
              <a:rPr lang="zh-TW" altLang="en-US" dirty="0">
                <a:solidFill>
                  <a:srgbClr val="202122"/>
                </a:solidFill>
                <a:latin typeface="Arial" panose="020B0604020202020204" pitchFamily="34" charset="0"/>
              </a:rPr>
              <a:t>。</a:t>
            </a:r>
            <a:endParaRPr lang="zh-TW" altLang="en-US" dirty="0"/>
          </a:p>
        </p:txBody>
      </p:sp>
    </p:spTree>
    <p:extLst>
      <p:ext uri="{BB962C8B-B14F-4D97-AF65-F5344CB8AC3E}">
        <p14:creationId xmlns:p14="http://schemas.microsoft.com/office/powerpoint/2010/main" val="267849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2687" y="-19251"/>
            <a:ext cx="4338926"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ROC curve and AUC</a:t>
            </a:r>
            <a:endParaRPr lang="zh-TW" altLang="en-US" sz="3200" dirty="0">
              <a:latin typeface="Times New Roman" panose="02020603050405020304" pitchFamily="18" charset="0"/>
              <a:cs typeface="Times New Roman" panose="02020603050405020304" pitchFamily="18" charset="0"/>
            </a:endParaRPr>
          </a:p>
        </p:txBody>
      </p:sp>
      <p:sp>
        <p:nvSpPr>
          <p:cNvPr id="3" name="Line 53"/>
          <p:cNvSpPr>
            <a:spLocks noChangeShapeType="1"/>
          </p:cNvSpPr>
          <p:nvPr/>
        </p:nvSpPr>
        <p:spPr bwMode="auto">
          <a:xfrm>
            <a:off x="2511613" y="553527"/>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 name="矩形 3"/>
          <p:cNvSpPr/>
          <p:nvPr/>
        </p:nvSpPr>
        <p:spPr>
          <a:xfrm>
            <a:off x="6268960" y="6488668"/>
            <a:ext cx="5815182" cy="369332"/>
          </a:xfrm>
          <a:prstGeom prst="rect">
            <a:avLst/>
          </a:prstGeom>
        </p:spPr>
        <p:txBody>
          <a:bodyPr wrap="none">
            <a:spAutoFit/>
          </a:bodyPr>
          <a:lstStyle/>
          <a:p>
            <a:r>
              <a:rPr lang="zh-TW" altLang="en-US" dirty="0"/>
              <a:t>https://zh.wikipedia.org/wiki/ROC%E6%9B%B2%E7%BA%BF</a:t>
            </a:r>
          </a:p>
        </p:txBody>
      </p:sp>
      <p:sp>
        <p:nvSpPr>
          <p:cNvPr id="5" name="矩形 4"/>
          <p:cNvSpPr/>
          <p:nvPr/>
        </p:nvSpPr>
        <p:spPr>
          <a:xfrm>
            <a:off x="553374" y="630321"/>
            <a:ext cx="10694633" cy="2246769"/>
          </a:xfrm>
          <a:prstGeom prst="rect">
            <a:avLst/>
          </a:prstGeom>
        </p:spPr>
        <p:txBody>
          <a:bodyPr wrap="square">
            <a:spAutoFit/>
          </a:bodyPr>
          <a:lstStyle/>
          <a:p>
            <a:pPr marL="342900" indent="-342900">
              <a:buFont typeface="Arial" panose="020B0604020202020204" pitchFamily="34" charset="0"/>
              <a:buChar char="•"/>
            </a:pPr>
            <a:r>
              <a:rPr lang="zh-TW" altLang="en-US" sz="2000" dirty="0">
                <a:solidFill>
                  <a:srgbClr val="202122"/>
                </a:solidFill>
                <a:latin typeface="Arial" panose="020B0604020202020204" pitchFamily="34" charset="0"/>
              </a:rPr>
              <a:t>將</a:t>
            </a:r>
            <a:r>
              <a:rPr lang="zh-TW" altLang="en-US" sz="2000" b="1" dirty="0">
                <a:solidFill>
                  <a:srgbClr val="202122"/>
                </a:solidFill>
                <a:latin typeface="Arial" panose="020B0604020202020204" pitchFamily="34" charset="0"/>
              </a:rPr>
              <a:t>同一模型每個閾值</a:t>
            </a:r>
            <a:r>
              <a:rPr lang="zh-TW" altLang="en-US" sz="2000" dirty="0">
                <a:solidFill>
                  <a:srgbClr val="202122"/>
                </a:solidFill>
                <a:latin typeface="Arial" panose="020B0604020202020204" pitchFamily="34" charset="0"/>
              </a:rPr>
              <a:t> 的 </a:t>
            </a:r>
            <a:r>
              <a:rPr lang="en-US" altLang="zh-TW" sz="2000" dirty="0">
                <a:solidFill>
                  <a:srgbClr val="202122"/>
                </a:solidFill>
                <a:latin typeface="Arial" panose="020B0604020202020204" pitchFamily="34" charset="0"/>
              </a:rPr>
              <a:t>(FPR, TPR) </a:t>
            </a:r>
            <a:r>
              <a:rPr lang="zh-TW" altLang="en-US" sz="2000" dirty="0">
                <a:solidFill>
                  <a:srgbClr val="202122"/>
                </a:solidFill>
                <a:latin typeface="Arial" panose="020B0604020202020204" pitchFamily="34" charset="0"/>
              </a:rPr>
              <a:t>座標都畫在</a:t>
            </a:r>
            <a:r>
              <a:rPr lang="en-US" altLang="zh-TW" sz="2000" dirty="0">
                <a:solidFill>
                  <a:srgbClr val="202122"/>
                </a:solidFill>
                <a:latin typeface="Arial" panose="020B0604020202020204" pitchFamily="34" charset="0"/>
              </a:rPr>
              <a:t>ROC</a:t>
            </a:r>
            <a:r>
              <a:rPr lang="zh-TW" altLang="en-US" sz="2000" dirty="0">
                <a:solidFill>
                  <a:srgbClr val="202122"/>
                </a:solidFill>
                <a:latin typeface="Arial" panose="020B0604020202020204" pitchFamily="34" charset="0"/>
              </a:rPr>
              <a:t>空間裡，就成為</a:t>
            </a:r>
            <a:r>
              <a:rPr lang="zh-TW" altLang="en-US" sz="2000" b="1" dirty="0">
                <a:solidFill>
                  <a:srgbClr val="202122"/>
                </a:solidFill>
                <a:latin typeface="Arial" panose="020B0604020202020204" pitchFamily="34" charset="0"/>
              </a:rPr>
              <a:t>特定模型的</a:t>
            </a:r>
            <a:r>
              <a:rPr lang="en-US" altLang="zh-TW" sz="2000" b="1" dirty="0">
                <a:solidFill>
                  <a:srgbClr val="202122"/>
                </a:solidFill>
                <a:latin typeface="Arial" panose="020B0604020202020204" pitchFamily="34" charset="0"/>
              </a:rPr>
              <a:t>ROC</a:t>
            </a:r>
            <a:r>
              <a:rPr lang="zh-TW" altLang="en-US" sz="2000" b="1" dirty="0" smtClean="0">
                <a:solidFill>
                  <a:srgbClr val="202122"/>
                </a:solidFill>
                <a:latin typeface="Arial" panose="020B0604020202020204" pitchFamily="34" charset="0"/>
              </a:rPr>
              <a:t>曲線</a:t>
            </a:r>
            <a:endParaRPr lang="en-US" altLang="zh-TW" sz="2000" b="1" dirty="0" smtClean="0">
              <a:solidFill>
                <a:srgbClr val="202122"/>
              </a:solidFill>
              <a:latin typeface="Arial" panose="020B0604020202020204" pitchFamily="34" charset="0"/>
            </a:endParaRPr>
          </a:p>
          <a:p>
            <a:pPr marL="342900" indent="-342900">
              <a:buFont typeface="Arial" panose="020B0604020202020204" pitchFamily="34" charset="0"/>
              <a:buChar char="•"/>
            </a:pPr>
            <a:endParaRPr lang="en-US" altLang="zh-TW" sz="1000" b="1" dirty="0" smtClean="0">
              <a:solidFill>
                <a:srgbClr val="202122"/>
              </a:solidFill>
              <a:latin typeface="Arial" panose="020B0604020202020204" pitchFamily="34" charset="0"/>
            </a:endParaRPr>
          </a:p>
          <a:p>
            <a:pPr marL="342900" indent="-342900">
              <a:buFont typeface="Arial" panose="020B0604020202020204" pitchFamily="34" charset="0"/>
              <a:buChar char="•"/>
            </a:pPr>
            <a:r>
              <a:rPr lang="zh-TW" altLang="en-US" sz="2000" dirty="0" smtClean="0"/>
              <a:t>例如下圖</a:t>
            </a:r>
            <a:r>
              <a:rPr lang="zh-TW" altLang="en-US" sz="2000" dirty="0"/>
              <a:t>，人體的血液蛋白濃度是呈常態分布的連續變數，病人的分布是紅色，平均值為</a:t>
            </a:r>
            <a:r>
              <a:rPr lang="en-US" altLang="zh-TW" sz="2000" dirty="0"/>
              <a:t>A g/</a:t>
            </a:r>
            <a:r>
              <a:rPr lang="en-US" altLang="zh-TW" sz="2000" dirty="0" err="1"/>
              <a:t>dL</a:t>
            </a:r>
            <a:r>
              <a:rPr lang="zh-TW" altLang="en-US" sz="2000" dirty="0"/>
              <a:t>，健康人的分布是藍色，平均值是</a:t>
            </a:r>
            <a:r>
              <a:rPr lang="en-US" altLang="zh-TW" sz="2000" dirty="0"/>
              <a:t>C g/</a:t>
            </a:r>
            <a:r>
              <a:rPr lang="en-US" altLang="zh-TW" sz="2000" dirty="0" err="1"/>
              <a:t>dL</a:t>
            </a:r>
            <a:r>
              <a:rPr lang="zh-TW" altLang="en-US" sz="2000" dirty="0"/>
              <a:t>。健康檢查會測量血液樣本中的某種蛋白質濃度，達到某個值（閾值，</a:t>
            </a:r>
            <a:r>
              <a:rPr lang="en-US" altLang="zh-TW" sz="2000" dirty="0"/>
              <a:t>threshold</a:t>
            </a:r>
            <a:r>
              <a:rPr lang="zh-TW" altLang="en-US" sz="2000" dirty="0"/>
              <a:t>）以上診斷為有疾病徵兆</a:t>
            </a:r>
            <a:r>
              <a:rPr lang="zh-TW" altLang="en-US" sz="2000" dirty="0" smtClean="0"/>
              <a:t>。</a:t>
            </a:r>
            <a:endParaRPr lang="en-US" altLang="zh-TW" sz="2000" dirty="0" smtClean="0"/>
          </a:p>
          <a:p>
            <a:pPr marL="342900" indent="-342900">
              <a:buFont typeface="Arial" panose="020B0604020202020204" pitchFamily="34" charset="0"/>
              <a:buChar char="•"/>
            </a:pPr>
            <a:endParaRPr lang="en-US" altLang="zh-TW" sz="1000" dirty="0" smtClean="0"/>
          </a:p>
          <a:p>
            <a:pPr marL="342900" indent="-342900">
              <a:buFont typeface="Arial" panose="020B0604020202020204" pitchFamily="34" charset="0"/>
              <a:buChar char="•"/>
            </a:pPr>
            <a:r>
              <a:rPr lang="zh-TW" altLang="en-US" sz="2000" dirty="0" smtClean="0"/>
              <a:t>研究者</a:t>
            </a:r>
            <a:r>
              <a:rPr lang="zh-TW" altLang="en-US" sz="2000" dirty="0"/>
              <a:t>可以調整閾值的高低（</a:t>
            </a:r>
            <a:r>
              <a:rPr lang="zh-TW" altLang="en-US" sz="2000" dirty="0" smtClean="0"/>
              <a:t>將</a:t>
            </a:r>
            <a:r>
              <a:rPr lang="zh-TW" altLang="en-US" sz="2000" dirty="0"/>
              <a:t>下</a:t>
            </a:r>
            <a:r>
              <a:rPr lang="zh-TW" altLang="en-US" sz="2000" dirty="0" smtClean="0"/>
              <a:t>圖</a:t>
            </a:r>
            <a:r>
              <a:rPr lang="zh-TW" altLang="en-US" sz="2000" dirty="0"/>
              <a:t>的</a:t>
            </a:r>
            <a:r>
              <a:rPr lang="en-US" altLang="zh-TW" sz="2000" dirty="0"/>
              <a:t>B</a:t>
            </a:r>
            <a:r>
              <a:rPr lang="zh-TW" altLang="en-US" sz="2000" dirty="0"/>
              <a:t>垂直線往左或右移動），便會得出不同的偽陽性率與真陽性率，總之即得出不同的預測準確率。</a:t>
            </a:r>
            <a:endParaRPr lang="zh-TW" altLang="en-US" sz="2000" dirty="0"/>
          </a:p>
        </p:txBody>
      </p:sp>
      <p:pic>
        <p:nvPicPr>
          <p:cNvPr id="6" name="圖片 5"/>
          <p:cNvPicPr>
            <a:picLocks noChangeAspect="1"/>
          </p:cNvPicPr>
          <p:nvPr/>
        </p:nvPicPr>
        <p:blipFill>
          <a:blip r:embed="rId2"/>
          <a:stretch>
            <a:fillRect/>
          </a:stretch>
        </p:blipFill>
        <p:spPr>
          <a:xfrm>
            <a:off x="1568237" y="2953883"/>
            <a:ext cx="4435876" cy="3700335"/>
          </a:xfrm>
          <a:prstGeom prst="rect">
            <a:avLst/>
          </a:prstGeom>
        </p:spPr>
      </p:pic>
      <p:pic>
        <p:nvPicPr>
          <p:cNvPr id="7" name="圖片 6"/>
          <p:cNvPicPr>
            <a:picLocks noChangeAspect="1"/>
          </p:cNvPicPr>
          <p:nvPr/>
        </p:nvPicPr>
        <p:blipFill>
          <a:blip r:embed="rId3"/>
          <a:stretch>
            <a:fillRect/>
          </a:stretch>
        </p:blipFill>
        <p:spPr>
          <a:xfrm>
            <a:off x="6549193" y="2953883"/>
            <a:ext cx="4284839" cy="3546781"/>
          </a:xfrm>
          <a:prstGeom prst="rect">
            <a:avLst/>
          </a:prstGeom>
        </p:spPr>
      </p:pic>
    </p:spTree>
    <p:extLst>
      <p:ext uri="{BB962C8B-B14F-4D97-AF65-F5344CB8AC3E}">
        <p14:creationId xmlns:p14="http://schemas.microsoft.com/office/powerpoint/2010/main" val="954494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9239" y="107211"/>
            <a:ext cx="729553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General Case: Multinomial Distribution</a:t>
            </a:r>
            <a:endParaRPr lang="zh-TW" altLang="en-US" sz="3200" b="1" dirty="0">
              <a:latin typeface="Times New Roman" panose="02020603050405020304" pitchFamily="18" charset="0"/>
              <a:cs typeface="Times New Roman" panose="02020603050405020304" pitchFamily="18" charset="0"/>
            </a:endParaRPr>
          </a:p>
        </p:txBody>
      </p:sp>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Rectangle 5"/>
              <p:cNvSpPr/>
              <p:nvPr/>
            </p:nvSpPr>
            <p:spPr>
              <a:xfrm>
                <a:off x="452284" y="691986"/>
                <a:ext cx="11169444" cy="6739409"/>
              </a:xfrm>
              <a:prstGeom prst="rect">
                <a:avLst/>
              </a:prstGeom>
            </p:spPr>
            <p:txBody>
              <a:bodyPr wrap="square">
                <a:spAutoFit/>
              </a:bodyPr>
              <a:lstStyle/>
              <a:p>
                <a:pPr>
                  <a:spcBef>
                    <a:spcPct val="0"/>
                  </a:spcBef>
                </a:pPr>
                <a:r>
                  <a:rPr lang="en-US" altLang="zh-TW" sz="2800" dirty="0">
                    <a:latin typeface="Times New Roman" panose="02020603050405020304" pitchFamily="18" charset="0"/>
                    <a:cs typeface="Times New Roman" panose="02020603050405020304" pitchFamily="18" charset="0"/>
                  </a:rPr>
                  <a:t>Multinomial coefficient: </a:t>
                </a:r>
              </a:p>
              <a:p>
                <a:pPr>
                  <a:spcBef>
                    <a:spcPct val="0"/>
                  </a:spcBef>
                </a:pPr>
                <a:r>
                  <a:rPr lang="en-US" altLang="zh-TW" sz="2800" dirty="0">
                    <a:latin typeface="Times New Roman" panose="02020603050405020304" pitchFamily="18" charset="0"/>
                    <a:cs typeface="Times New Roman" panose="02020603050405020304" pitchFamily="18" charset="0"/>
                  </a:rPr>
                  <a:t>    The number of ways in which </a:t>
                </a:r>
                <a14:m>
                  <m:oMath xmlns:m="http://schemas.openxmlformats.org/officeDocument/2006/math">
                    <m:r>
                      <a:rPr lang="en-US" altLang="zh-TW" sz="2800" i="1" dirty="0">
                        <a:latin typeface="Cambria Math" panose="02040503050406030204" pitchFamily="18" charset="0"/>
                        <a:cs typeface="Times New Roman" panose="02020603050405020304" pitchFamily="18" charset="0"/>
                      </a:rPr>
                      <m:t>𝑁</m:t>
                    </m:r>
                  </m:oMath>
                </a14:m>
                <a:r>
                  <a:rPr lang="en-US" altLang="zh-TW" sz="2800" dirty="0">
                    <a:latin typeface="Times New Roman" panose="02020603050405020304" pitchFamily="18" charset="0"/>
                    <a:cs typeface="Times New Roman" panose="02020603050405020304" pitchFamily="18" charset="0"/>
                  </a:rPr>
                  <a:t> distinct objects can be divided </a:t>
                </a:r>
              </a:p>
              <a:p>
                <a:pPr>
                  <a:spcBef>
                    <a:spcPct val="0"/>
                  </a:spcBef>
                </a:pPr>
                <a:r>
                  <a:rPr lang="en-US" altLang="zh-TW" sz="2800" dirty="0">
                    <a:latin typeface="Times New Roman" panose="02020603050405020304" pitchFamily="18" charset="0"/>
                    <a:cs typeface="Times New Roman" panose="02020603050405020304" pitchFamily="18" charset="0"/>
                  </a:rPr>
                  <a:t>    into k classes of sizes </a:t>
                </a:r>
                <a14:m>
                  <m:oMath xmlns:m="http://schemas.openxmlformats.org/officeDocument/2006/math">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𝑛</m:t>
                        </m:r>
                      </m:e>
                      <m:sub>
                        <m:r>
                          <a:rPr lang="en-US" altLang="zh-TW" sz="2800" i="1" dirty="0">
                            <a:latin typeface="Cambria Math" panose="02040503050406030204" pitchFamily="18" charset="0"/>
                            <a:cs typeface="Times New Roman" panose="02020603050405020304" pitchFamily="18" charset="0"/>
                          </a:rPr>
                          <m:t>1</m:t>
                        </m:r>
                      </m:sub>
                    </m:sSub>
                    <m:r>
                      <a:rPr lang="en-US" altLang="zh-TW" sz="2800" b="0" i="1" dirty="0" smtClean="0">
                        <a:latin typeface="Cambria Math" panose="02040503050406030204" pitchFamily="18" charset="0"/>
                        <a:cs typeface="Times New Roman" panose="02020603050405020304" pitchFamily="18" charset="0"/>
                      </a:rPr>
                      <m:t>,</m:t>
                    </m:r>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𝑛</m:t>
                        </m:r>
                      </m:e>
                      <m:sub>
                        <m:r>
                          <a:rPr lang="en-US" altLang="zh-TW" sz="2800" b="0" i="1" dirty="0" smtClean="0">
                            <a:latin typeface="Cambria Math" panose="02040503050406030204" pitchFamily="18" charset="0"/>
                            <a:cs typeface="Times New Roman" panose="02020603050405020304" pitchFamily="18" charset="0"/>
                          </a:rPr>
                          <m:t>2</m:t>
                        </m:r>
                      </m:sub>
                    </m:sSub>
                    <m:r>
                      <a:rPr lang="en-US" altLang="zh-TW" sz="2800" b="0" i="0" dirty="0" smtClean="0">
                        <a:latin typeface="Cambria Math" panose="02040503050406030204" pitchFamily="18" charset="0"/>
                        <a:cs typeface="Times New Roman" panose="02020603050405020304" pitchFamily="18" charset="0"/>
                      </a:rPr>
                      <m:t>,</m:t>
                    </m:r>
                    <m:r>
                      <a:rPr lang="en-US" altLang="zh-TW"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a:cs typeface="Times New Roman" panose="02020603050405020304" pitchFamily="18" charset="0"/>
                  </a:rPr>
                  <a:t> </a:t>
                </a:r>
                <a14:m>
                  <m:oMath xmlns:m="http://schemas.openxmlformats.org/officeDocument/2006/math">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𝑛</m:t>
                        </m:r>
                      </m:e>
                      <m:sub>
                        <m:r>
                          <a:rPr lang="en-US" altLang="zh-TW" sz="2800" b="0" i="1" dirty="0" smtClean="0">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𝑛</m:t>
                        </m:r>
                      </m:e>
                      <m:sub>
                        <m:r>
                          <a:rPr lang="en-US" altLang="zh-TW" sz="2800" i="1" dirty="0">
                            <a:latin typeface="Cambria Math" panose="02040503050406030204" pitchFamily="18" charset="0"/>
                            <a:cs typeface="Times New Roman" panose="02020603050405020304" pitchFamily="18" charset="0"/>
                          </a:rPr>
                          <m:t>1</m:t>
                        </m:r>
                      </m:sub>
                    </m:sSub>
                    <m:r>
                      <a:rPr lang="en-US" altLang="zh-TW" sz="2800" b="0" i="1" dirty="0" smtClean="0">
                        <a:latin typeface="Cambria Math" panose="02040503050406030204" pitchFamily="18" charset="0"/>
                        <a:cs typeface="Times New Roman" panose="02020603050405020304" pitchFamily="18" charset="0"/>
                      </a:rPr>
                      <m:t>+</m:t>
                    </m:r>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𝑛</m:t>
                        </m:r>
                      </m:e>
                      <m:sub>
                        <m:r>
                          <a:rPr lang="en-US" altLang="zh-TW" sz="2800" i="1" dirty="0">
                            <a:latin typeface="Cambria Math" panose="02040503050406030204" pitchFamily="18" charset="0"/>
                            <a:cs typeface="Times New Roman" panose="02020603050405020304" pitchFamily="18" charset="0"/>
                          </a:rPr>
                          <m:t>2</m:t>
                        </m:r>
                      </m:sub>
                    </m:sSub>
                    <m:r>
                      <a:rPr lang="en-US" altLang="zh-TW" sz="2800" b="0" i="0" dirty="0" smtClean="0">
                        <a:latin typeface="Cambria Math" panose="02040503050406030204" pitchFamily="18" charset="0"/>
                        <a:cs typeface="Times New Roman" panose="02020603050405020304" pitchFamily="18" charset="0"/>
                      </a:rPr>
                      <m:t>+</m:t>
                    </m:r>
                    <m:r>
                      <a:rPr lang="en-US" altLang="zh-TW" sz="28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𝑛</m:t>
                        </m:r>
                      </m:e>
                      <m:sub>
                        <m:r>
                          <a:rPr lang="en-US" altLang="zh-TW" sz="2800" i="1" dirty="0">
                            <a:latin typeface="Cambria Math" panose="02040503050406030204" pitchFamily="18" charset="0"/>
                            <a:cs typeface="Times New Roman" panose="02020603050405020304" pitchFamily="18" charset="0"/>
                          </a:rPr>
                          <m:t>𝑘</m:t>
                        </m:r>
                      </m:sub>
                    </m:sSub>
                    <m:r>
                      <a:rPr lang="en-US" altLang="zh-TW" sz="2800" b="0" i="1" dirty="0" smtClean="0">
                        <a:latin typeface="Cambria Math" panose="02040503050406030204" pitchFamily="18" charset="0"/>
                        <a:cs typeface="Times New Roman" panose="02020603050405020304" pitchFamily="18" charset="0"/>
                      </a:rPr>
                      <m:t>=</m:t>
                    </m:r>
                    <m:r>
                      <a:rPr lang="en-US" altLang="zh-TW" sz="2800" b="0" i="1" dirty="0" smtClean="0">
                        <a:latin typeface="Cambria Math" panose="02040503050406030204" pitchFamily="18" charset="0"/>
                        <a:cs typeface="Times New Roman" panose="02020603050405020304" pitchFamily="18" charset="0"/>
                      </a:rPr>
                      <m:t>𝑁</m:t>
                    </m:r>
                  </m:oMath>
                </a14:m>
                <a:endParaRPr lang="en-US" altLang="zh-TW" sz="2800" dirty="0">
                  <a:latin typeface="Times New Roman" panose="02020603050405020304" pitchFamily="18" charset="0"/>
                  <a:cs typeface="Times New Roman" panose="02020603050405020304" pitchFamily="18" charset="0"/>
                </a:endParaRPr>
              </a:p>
              <a:p>
                <a:pPr>
                  <a:spcBef>
                    <a:spcPct val="0"/>
                  </a:spcBef>
                </a:pPr>
                <a:r>
                  <a:rPr lang="en-US" altLang="zh-TW" sz="2800" dirty="0">
                    <a:latin typeface="Times New Roman" panose="02020603050405020304" pitchFamily="18" charset="0"/>
                    <a:cs typeface="Times New Roman" panose="02020603050405020304" pitchFamily="18" charset="0"/>
                  </a:rPr>
                  <a:t>    Using the multiplication principle, the total number of division is</a:t>
                </a:r>
              </a:p>
              <a:p>
                <a:pPr>
                  <a:spcBef>
                    <a:spcPct val="0"/>
                  </a:spcBef>
                </a:pPr>
                <a14:m>
                  <m:oMathPara xmlns:m="http://schemas.openxmlformats.org/officeDocument/2006/math">
                    <m:oMathParaPr>
                      <m:jc m:val="centerGroup"/>
                    </m:oMathParaPr>
                    <m:oMath xmlns:m="http://schemas.openxmlformats.org/officeDocument/2006/math">
                      <m:d>
                        <m:dPr>
                          <m:ctrlPr>
                            <a:rPr lang="en-US" altLang="zh-TW" sz="240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smtClean="0">
                                  <a:latin typeface="Cambria Math" panose="02040503050406030204" pitchFamily="18" charset="0"/>
                                  <a:cs typeface="Times New Roman" panose="02020603050405020304" pitchFamily="18" charset="0"/>
                                </a:rPr>
                              </m:ctrlPr>
                            </m:mPr>
                            <m:mr>
                              <m:e>
                                <m:r>
                                  <m:rPr>
                                    <m:brk m:alnAt="7"/>
                                  </m:rPr>
                                  <a:rPr lang="en-US" altLang="zh-TW" sz="2400" b="0" i="1" dirty="0" smtClean="0">
                                    <a:latin typeface="Cambria Math" panose="02040503050406030204" pitchFamily="18" charset="0"/>
                                    <a:cs typeface="Times New Roman" panose="02020603050405020304" pitchFamily="18" charset="0"/>
                                  </a:rPr>
                                  <m:t>𝑁</m:t>
                                </m:r>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1</m:t>
                                    </m:r>
                                  </m:sub>
                                </m:sSub>
                              </m:e>
                            </m:mr>
                          </m:m>
                        </m:e>
                      </m:d>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m:rPr>
                                    <m:brk m:alnAt="7"/>
                                  </m:rPr>
                                  <a:rPr lang="en-US" altLang="zh-TW" sz="2400" i="1" dirty="0">
                                    <a:latin typeface="Cambria Math" panose="02040503050406030204" pitchFamily="18" charset="0"/>
                                    <a:cs typeface="Times New Roman" panose="02020603050405020304" pitchFamily="18" charset="0"/>
                                  </a:rPr>
                                  <m:t>𝑁</m:t>
                                </m:r>
                                <m:r>
                                  <a:rPr lang="en-US" altLang="zh-TW" sz="2400" b="0" i="1" dirty="0" smtClean="0">
                                    <a:latin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1</m:t>
                                    </m:r>
                                  </m:sub>
                                </m:sSub>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b="0" i="1" dirty="0" smtClean="0">
                                        <a:latin typeface="Cambria Math" panose="02040503050406030204" pitchFamily="18" charset="0"/>
                                        <a:cs typeface="Times New Roman" panose="02020603050405020304" pitchFamily="18" charset="0"/>
                                      </a:rPr>
                                      <m:t>2</m:t>
                                    </m:r>
                                  </m:sub>
                                </m:sSub>
                              </m:e>
                            </m:mr>
                          </m:m>
                        </m:e>
                      </m:d>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m:rPr>
                                    <m:brk m:alnAt="7"/>
                                  </m:rPr>
                                  <a:rPr lang="en-US" altLang="zh-TW" sz="2400" i="1" dirty="0">
                                    <a:latin typeface="Cambria Math" panose="02040503050406030204" pitchFamily="18" charset="0"/>
                                    <a:cs typeface="Times New Roman" panose="02020603050405020304" pitchFamily="18" charset="0"/>
                                  </a:rPr>
                                  <m:t>𝑁</m:t>
                                </m:r>
                                <m:r>
                                  <a:rPr lang="en-US" altLang="zh-TW" sz="2400" i="1" dirty="0">
                                    <a:latin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1</m:t>
                                    </m:r>
                                  </m:sub>
                                </m:sSub>
                                <m:r>
                                  <a:rPr lang="en-US" altLang="zh-TW" sz="2400" b="0" i="1" dirty="0" smtClean="0">
                                    <a:latin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2</m:t>
                                    </m:r>
                                  </m:sub>
                                </m:sSub>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b="0" i="1" dirty="0" smtClean="0">
                                        <a:latin typeface="Cambria Math" panose="02040503050406030204" pitchFamily="18" charset="0"/>
                                        <a:cs typeface="Times New Roman" panose="02020603050405020304" pitchFamily="18" charset="0"/>
                                      </a:rPr>
                                      <m:t>3</m:t>
                                    </m:r>
                                  </m:sub>
                                </m:sSub>
                              </m:e>
                            </m:mr>
                          </m:m>
                        </m:e>
                      </m:d>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m:rPr>
                                    <m:brk m:alnAt="7"/>
                                  </m:rPr>
                                  <a:rPr lang="en-US" altLang="zh-TW" sz="2400" i="1" dirty="0">
                                    <a:latin typeface="Cambria Math" panose="02040503050406030204" pitchFamily="18" charset="0"/>
                                    <a:cs typeface="Times New Roman" panose="02020603050405020304" pitchFamily="18" charset="0"/>
                                  </a:rPr>
                                  <m:t>𝑁</m:t>
                                </m:r>
                                <m:r>
                                  <a:rPr lang="en-US" altLang="zh-TW" sz="2400" i="1" dirty="0">
                                    <a:latin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1</m:t>
                                    </m:r>
                                  </m:sub>
                                </m:sSub>
                                <m:r>
                                  <a:rPr lang="en-US" altLang="zh-TW" sz="2400" i="1" dirty="0">
                                    <a:latin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2</m:t>
                                    </m:r>
                                  </m:sub>
                                </m:sSub>
                                <m:r>
                                  <a:rPr lang="en-US" altLang="zh-TW" sz="2400" b="0" i="1" dirty="0" smtClean="0">
                                    <a:latin typeface="Cambria Math" panose="02040503050406030204" pitchFamily="18" charset="0"/>
                                    <a:cs typeface="Times New Roman" panose="02020603050405020304" pitchFamily="18" charset="0"/>
                                  </a:rPr>
                                  <m:t>−</m:t>
                                </m:r>
                                <m:r>
                                  <a:rPr lang="en-US" altLang="zh-TW" sz="2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b="0" i="1" dirty="0" smtClean="0">
                                        <a:latin typeface="Cambria Math" panose="02040503050406030204" pitchFamily="18" charset="0"/>
                                        <a:cs typeface="Times New Roman" panose="02020603050405020304" pitchFamily="18" charset="0"/>
                                      </a:rPr>
                                      <m:t>𝑘</m:t>
                                    </m:r>
                                    <m:r>
                                      <a:rPr lang="en-US" altLang="zh-TW" sz="2400" b="0" i="1" dirty="0" smtClean="0">
                                        <a:latin typeface="Cambria Math" panose="02040503050406030204" pitchFamily="18" charset="0"/>
                                        <a:cs typeface="Times New Roman" panose="02020603050405020304" pitchFamily="18" charset="0"/>
                                      </a:rPr>
                                      <m:t>−1</m:t>
                                    </m:r>
                                  </m:sub>
                                </m:sSub>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𝑛</m:t>
                                    </m:r>
                                  </m:e>
                                  <m:sub>
                                    <m:r>
                                      <a:rPr lang="en-US" altLang="zh-TW" sz="2400" b="0" i="1" dirty="0" smtClean="0">
                                        <a:latin typeface="Cambria Math" panose="02040503050406030204" pitchFamily="18" charset="0"/>
                                        <a:cs typeface="Times New Roman" panose="02020603050405020304" pitchFamily="18" charset="0"/>
                                      </a:rPr>
                                      <m:t>𝑘</m:t>
                                    </m:r>
                                  </m:sub>
                                </m:sSub>
                              </m:e>
                            </m:mr>
                          </m:m>
                        </m:e>
                      </m:d>
                      <m:r>
                        <a:rPr lang="en-US" altLang="zh-TW" sz="2400" b="0" i="1" dirty="0" smtClean="0">
                          <a:latin typeface="Cambria Math" panose="02040503050406030204" pitchFamily="18" charset="0"/>
                          <a:cs typeface="Times New Roman" panose="02020603050405020304" pitchFamily="18" charset="0"/>
                        </a:rPr>
                        <m:t>=</m:t>
                      </m:r>
                      <m:f>
                        <m:fPr>
                          <m:ctrlPr>
                            <a:rPr lang="en-US" altLang="zh-TW" sz="2400" i="1" dirty="0">
                              <a:latin typeface="Cambria Math" panose="02040503050406030204" pitchFamily="18" charset="0"/>
                              <a:cs typeface="Times New Roman" panose="02020603050405020304" pitchFamily="18" charset="0"/>
                            </a:rPr>
                          </m:ctrlPr>
                        </m:fPr>
                        <m:num>
                          <m:r>
                            <a:rPr lang="en-US" altLang="zh-TW" sz="2400" b="0" i="1" dirty="0" smtClean="0">
                              <a:latin typeface="Cambria Math" panose="02040503050406030204" pitchFamily="18" charset="0"/>
                              <a:cs typeface="Times New Roman" panose="02020603050405020304" pitchFamily="18" charset="0"/>
                            </a:rPr>
                            <m:t>𝑁</m:t>
                          </m:r>
                          <m:r>
                            <a:rPr lang="en-US" altLang="zh-TW" sz="2400" i="1" dirty="0">
                              <a:latin typeface="Cambria Math" panose="02040503050406030204" pitchFamily="18" charset="0"/>
                              <a:cs typeface="Times New Roman" panose="02020603050405020304" pitchFamily="18" charset="0"/>
                            </a:rPr>
                            <m:t>!</m:t>
                          </m:r>
                        </m:num>
                        <m:den>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b="0" i="1" dirty="0" smtClean="0">
                                  <a:latin typeface="Cambria Math" panose="02040503050406030204" pitchFamily="18" charset="0"/>
                                  <a:cs typeface="Times New Roman" panose="02020603050405020304" pitchFamily="18" charset="0"/>
                                </a:rPr>
                                <m:t>𝑛</m:t>
                              </m:r>
                            </m:e>
                            <m:sub>
                              <m:r>
                                <a:rPr lang="en-US" altLang="zh-TW" sz="2400" i="1" dirty="0">
                                  <a:latin typeface="Cambria Math" panose="02040503050406030204" pitchFamily="18" charset="0"/>
                                  <a:cs typeface="Times New Roman" panose="02020603050405020304" pitchFamily="18" charset="0"/>
                                </a:rPr>
                                <m:t>1</m:t>
                              </m:r>
                            </m:sub>
                          </m:sSub>
                          <m:r>
                            <a:rPr lang="en-US" altLang="zh-TW" sz="2400" i="1" dirty="0">
                              <a:latin typeface="Cambria Math" panose="02040503050406030204" pitchFamily="18" charset="0"/>
                              <a:cs typeface="Times New Roman" panose="02020603050405020304" pitchFamily="18" charset="0"/>
                            </a:rPr>
                            <m:t>!</m:t>
                          </m:r>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b="0" i="1" dirty="0" smtClean="0">
                                  <a:latin typeface="Cambria Math" panose="02040503050406030204" pitchFamily="18" charset="0"/>
                                  <a:cs typeface="Times New Roman" panose="02020603050405020304" pitchFamily="18" charset="0"/>
                                </a:rPr>
                                <m:t>𝑛</m:t>
                              </m:r>
                            </m:e>
                            <m:sub>
                              <m:r>
                                <a:rPr lang="en-US" altLang="zh-TW" sz="2400" b="0" i="1" dirty="0" smtClean="0">
                                  <a:latin typeface="Cambria Math" panose="02040503050406030204" pitchFamily="18" charset="0"/>
                                  <a:cs typeface="Times New Roman" panose="02020603050405020304" pitchFamily="18" charset="0"/>
                                </a:rPr>
                                <m:t>𝑘</m:t>
                              </m:r>
                            </m:sub>
                          </m:sSub>
                          <m:r>
                            <a:rPr lang="en-US" altLang="zh-TW" sz="2400" i="1" dirty="0">
                              <a:latin typeface="Cambria Math" panose="02040503050406030204" pitchFamily="18" charset="0"/>
                              <a:cs typeface="Times New Roman" panose="02020603050405020304" pitchFamily="18" charset="0"/>
                            </a:rPr>
                            <m:t>!</m:t>
                          </m:r>
                        </m:den>
                      </m:f>
                    </m:oMath>
                  </m:oMathPara>
                </a14:m>
                <a:endParaRPr lang="en-US" altLang="zh-TW" sz="2400" dirty="0">
                  <a:latin typeface="Times New Roman" panose="02020603050405020304" pitchFamily="18" charset="0"/>
                  <a:cs typeface="Times New Roman" panose="02020603050405020304" pitchFamily="18" charset="0"/>
                </a:endParaRPr>
              </a:p>
              <a:p>
                <a:pPr>
                  <a:spcBef>
                    <a:spcPct val="0"/>
                  </a:spcBef>
                </a:pPr>
                <a:endParaRPr lang="en-US" altLang="zh-TW" sz="2400" dirty="0">
                  <a:latin typeface="Times New Roman" panose="02020603050405020304" pitchFamily="18" charset="0"/>
                  <a:cs typeface="Times New Roman" panose="02020603050405020304" pitchFamily="18" charset="0"/>
                </a:endParaRPr>
              </a:p>
              <a:p>
                <a:pPr>
                  <a:spcBef>
                    <a:spcPct val="0"/>
                  </a:spcBef>
                </a:pPr>
                <a:r>
                  <a:rPr lang="en-US" altLang="zh-TW" sz="2800" dirty="0">
                    <a:latin typeface="Times New Roman" panose="02020603050405020304" pitchFamily="18" charset="0"/>
                    <a:cs typeface="Times New Roman" panose="02020603050405020304" pitchFamily="18" charset="0"/>
                  </a:rPr>
                  <a:t>Example : In a class of 25 students, the instructor wants</a:t>
                </a:r>
              </a:p>
              <a:p>
                <a:pPr>
                  <a:spcBef>
                    <a:spcPct val="0"/>
                  </a:spcBef>
                </a:pPr>
                <a:r>
                  <a:rPr lang="en-US" altLang="zh-TW" sz="2800" dirty="0">
                    <a:latin typeface="Times New Roman" panose="02020603050405020304" pitchFamily="18" charset="0"/>
                    <a:cs typeface="Times New Roman" panose="02020603050405020304" pitchFamily="18" charset="0"/>
                  </a:rPr>
                  <a:t>                     project1 : a group of 10 </a:t>
                </a:r>
              </a:p>
              <a:p>
                <a:pPr>
                  <a:spcBef>
                    <a:spcPct val="0"/>
                  </a:spcBef>
                </a:pPr>
                <a:r>
                  <a:rPr lang="en-US" altLang="zh-TW" sz="2800" dirty="0">
                    <a:latin typeface="Times New Roman" panose="02020603050405020304" pitchFamily="18" charset="0"/>
                    <a:cs typeface="Times New Roman" panose="02020603050405020304" pitchFamily="18" charset="0"/>
                  </a:rPr>
                  <a:t>                     project2 : a group of 8</a:t>
                </a:r>
              </a:p>
              <a:p>
                <a:pPr>
                  <a:spcBef>
                    <a:spcPct val="0"/>
                  </a:spcBef>
                </a:pPr>
                <a:r>
                  <a:rPr lang="en-US" altLang="zh-TW" sz="2800" dirty="0">
                    <a:latin typeface="Times New Roman" panose="02020603050405020304" pitchFamily="18" charset="0"/>
                    <a:cs typeface="Times New Roman" panose="02020603050405020304" pitchFamily="18" charset="0"/>
                  </a:rPr>
                  <a:t>                     project3 : a group of 7</a:t>
                </a:r>
              </a:p>
              <a:p>
                <a:pPr>
                  <a:spcBef>
                    <a:spcPct val="0"/>
                  </a:spcBef>
                </a:pPr>
                <a:r>
                  <a:rPr lang="en-US" altLang="zh-TW" sz="2800" dirty="0">
                    <a:latin typeface="Times New Roman" panose="02020603050405020304" pitchFamily="18" charset="0"/>
                    <a:cs typeface="Times New Roman" panose="02020603050405020304" pitchFamily="18" charset="0"/>
                  </a:rPr>
                  <a:t>                     How many possible ways can the instructor assign  </a:t>
                </a:r>
              </a:p>
              <a:p>
                <a:pPr>
                  <a:spcBef>
                    <a:spcPct val="0"/>
                  </a:spcBef>
                </a:pPr>
                <a:r>
                  <a:rPr lang="en-US" altLang="zh-TW" sz="2800" dirty="0">
                    <a:latin typeface="Times New Roman" panose="02020603050405020304" pitchFamily="18" charset="0"/>
                    <a:cs typeface="Times New Roman" panose="02020603050405020304" pitchFamily="18" charset="0"/>
                  </a:rPr>
                  <a:t>                     the students to the three projects?  </a:t>
                </a:r>
              </a:p>
              <a:p>
                <a:pPr>
                  <a:spcBef>
                    <a:spcPct val="0"/>
                  </a:spcBef>
                </a:pPr>
                <a:r>
                  <a:rPr lang="en-US" altLang="zh-TW" sz="2400" dirty="0"/>
                  <a:t>    </a:t>
                </a:r>
                <a:r>
                  <a:rPr lang="en-US" altLang="zh-TW" sz="2800" dirty="0">
                    <a:latin typeface="Times New Roman" panose="02020603050405020304" pitchFamily="18" charset="0"/>
                    <a:cs typeface="Times New Roman" panose="02020603050405020304" pitchFamily="18" charset="0"/>
                  </a:rPr>
                  <a:t>sol :      </a:t>
                </a:r>
                <a14:m>
                  <m:oMath xmlns:m="http://schemas.openxmlformats.org/officeDocument/2006/math">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m:rPr>
                                  <m:brk m:alnAt="7"/>
                                </m:rPr>
                                <a:rPr lang="en-US" altLang="zh-TW" sz="2400" b="0" i="1" dirty="0" smtClean="0">
                                  <a:latin typeface="Cambria Math" panose="02040503050406030204" pitchFamily="18" charset="0"/>
                                  <a:cs typeface="Times New Roman" panose="02020603050405020304" pitchFamily="18" charset="0"/>
                                </a:rPr>
                                <m:t>2</m:t>
                              </m:r>
                              <m:r>
                                <a:rPr lang="en-US" altLang="zh-TW" sz="2400" b="0" i="1" dirty="0" smtClean="0">
                                  <a:latin typeface="Cambria Math" panose="02040503050406030204" pitchFamily="18" charset="0"/>
                                  <a:cs typeface="Times New Roman" panose="02020603050405020304" pitchFamily="18" charset="0"/>
                                </a:rPr>
                                <m:t>5</m:t>
                              </m:r>
                            </m:e>
                          </m:mr>
                          <m:mr>
                            <m:e>
                              <m:r>
                                <a:rPr lang="en-US" altLang="zh-TW" sz="2400" b="0" i="1" dirty="0" smtClean="0">
                                  <a:latin typeface="Cambria Math" panose="02040503050406030204" pitchFamily="18" charset="0"/>
                                  <a:cs typeface="Times New Roman" panose="02020603050405020304" pitchFamily="18" charset="0"/>
                                </a:rPr>
                                <m:t>10</m:t>
                              </m:r>
                            </m:e>
                          </m:mr>
                        </m:m>
                      </m:e>
                    </m:d>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a:rPr lang="en-US" altLang="zh-TW" sz="2400" b="0" i="1" dirty="0" smtClean="0">
                                  <a:latin typeface="Cambria Math" panose="02040503050406030204" pitchFamily="18" charset="0"/>
                                  <a:cs typeface="Times New Roman" panose="02020603050405020304" pitchFamily="18" charset="0"/>
                                </a:rPr>
                                <m:t>15</m:t>
                              </m:r>
                            </m:e>
                          </m:mr>
                          <m:mr>
                            <m:e>
                              <m:r>
                                <a:rPr lang="en-US" altLang="zh-TW" sz="2400" b="0" i="1" dirty="0" smtClean="0">
                                  <a:latin typeface="Cambria Math" panose="02040503050406030204" pitchFamily="18" charset="0"/>
                                  <a:cs typeface="Times New Roman" panose="02020603050405020304" pitchFamily="18" charset="0"/>
                                </a:rPr>
                                <m:t>8</m:t>
                              </m:r>
                            </m:e>
                          </m:mr>
                        </m:m>
                      </m:e>
                    </m:d>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r>
                                <a:rPr lang="en-US" altLang="zh-TW" sz="2400" b="0" i="1" dirty="0" smtClean="0">
                                  <a:latin typeface="Cambria Math" panose="02040503050406030204" pitchFamily="18" charset="0"/>
                                  <a:cs typeface="Times New Roman" panose="02020603050405020304" pitchFamily="18" charset="0"/>
                                </a:rPr>
                                <m:t>7</m:t>
                              </m:r>
                            </m:e>
                          </m:mr>
                          <m:mr>
                            <m:e>
                              <m:r>
                                <a:rPr lang="en-US" altLang="zh-TW" sz="2400" b="0" i="1" dirty="0" smtClean="0">
                                  <a:latin typeface="Cambria Math" panose="02040503050406030204" pitchFamily="18" charset="0"/>
                                  <a:cs typeface="Times New Roman" panose="02020603050405020304" pitchFamily="18" charset="0"/>
                                </a:rPr>
                                <m:t>7</m:t>
                              </m:r>
                            </m:e>
                          </m:mr>
                        </m:m>
                      </m:e>
                    </m:d>
                    <m:r>
                      <a:rPr lang="en-US" altLang="zh-TW" sz="2400" b="0" i="1" dirty="0" smtClean="0">
                        <a:latin typeface="Cambria Math" panose="02040503050406030204" pitchFamily="18" charset="0"/>
                        <a:cs typeface="Times New Roman" panose="02020603050405020304" pitchFamily="18" charset="0"/>
                      </a:rPr>
                      <m:t>=</m:t>
                    </m:r>
                    <m:f>
                      <m:fPr>
                        <m:ctrlPr>
                          <a:rPr lang="en-US" altLang="zh-TW" sz="2400" i="1" dirty="0">
                            <a:latin typeface="Cambria Math" panose="02040503050406030204" pitchFamily="18" charset="0"/>
                            <a:cs typeface="Times New Roman" panose="02020603050405020304" pitchFamily="18" charset="0"/>
                          </a:rPr>
                        </m:ctrlPr>
                      </m:fPr>
                      <m:num>
                        <m:r>
                          <a:rPr lang="en-US" altLang="zh-TW" sz="2400" b="0" i="1" dirty="0" smtClean="0">
                            <a:latin typeface="Cambria Math" panose="02040503050406030204" pitchFamily="18" charset="0"/>
                            <a:cs typeface="Times New Roman" panose="02020603050405020304" pitchFamily="18" charset="0"/>
                          </a:rPr>
                          <m:t>25</m:t>
                        </m:r>
                        <m:r>
                          <a:rPr lang="en-US" altLang="zh-TW" sz="2400" i="1" dirty="0">
                            <a:latin typeface="Cambria Math" panose="02040503050406030204" pitchFamily="18" charset="0"/>
                            <a:cs typeface="Times New Roman" panose="02020603050405020304" pitchFamily="18" charset="0"/>
                          </a:rPr>
                          <m:t>!</m:t>
                        </m:r>
                      </m:num>
                      <m:den>
                        <m:r>
                          <a:rPr lang="en-US" altLang="zh-TW" sz="2400" b="0" i="1" dirty="0" smtClean="0">
                            <a:latin typeface="Cambria Math" panose="02040503050406030204" pitchFamily="18" charset="0"/>
                            <a:cs typeface="Times New Roman" panose="02020603050405020304" pitchFamily="18" charset="0"/>
                          </a:rPr>
                          <m:t>10</m:t>
                        </m:r>
                        <m:r>
                          <a:rPr lang="en-US" altLang="zh-TW" sz="2400" i="1" dirty="0">
                            <a:latin typeface="Cambria Math" panose="02040503050406030204" pitchFamily="18" charset="0"/>
                            <a:cs typeface="Times New Roman" panose="02020603050405020304" pitchFamily="18" charset="0"/>
                          </a:rPr>
                          <m:t>!</m:t>
                        </m:r>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0" i="1" dirty="0" smtClean="0">
                            <a:latin typeface="Cambria Math" panose="02040503050406030204" pitchFamily="18" charset="0"/>
                            <a:ea typeface="Cambria Math" panose="02040503050406030204" pitchFamily="18" charset="0"/>
                            <a:cs typeface="Times New Roman" panose="02020603050405020304" pitchFamily="18" charset="0"/>
                          </a:rPr>
                          <m:t>8!×7</m:t>
                        </m:r>
                        <m:r>
                          <a:rPr lang="en-US" altLang="zh-TW" sz="2400" i="1" dirty="0">
                            <a:latin typeface="Cambria Math" panose="02040503050406030204" pitchFamily="18" charset="0"/>
                            <a:cs typeface="Times New Roman" panose="02020603050405020304" pitchFamily="18" charset="0"/>
                          </a:rPr>
                          <m:t>!</m:t>
                        </m:r>
                      </m:den>
                    </m:f>
                    <m:r>
                      <a:rPr lang="en-US" altLang="zh-TW" sz="2400" b="0" i="1" dirty="0" smtClean="0">
                        <a:latin typeface="Cambria Math" panose="02040503050406030204" pitchFamily="18" charset="0"/>
                        <a:cs typeface="Times New Roman" panose="02020603050405020304" pitchFamily="18" charset="0"/>
                      </a:rPr>
                      <m:t>=956112300</m:t>
                    </m:r>
                  </m:oMath>
                </a14:m>
                <a:endParaRPr lang="en-US" altLang="zh-TW" sz="2400" dirty="0">
                  <a:latin typeface="Times New Roman" panose="02020603050405020304" pitchFamily="18" charset="0"/>
                  <a:cs typeface="Times New Roman" panose="02020603050405020304" pitchFamily="18" charset="0"/>
                </a:endParaRPr>
              </a:p>
              <a:p>
                <a:pPr>
                  <a:spcBef>
                    <a:spcPct val="0"/>
                  </a:spcBef>
                </a:pP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2284" y="691986"/>
                <a:ext cx="11169444" cy="6739409"/>
              </a:xfrm>
              <a:prstGeom prst="rect">
                <a:avLst/>
              </a:prstGeom>
              <a:blipFill>
                <a:blip r:embed="rId3"/>
                <a:stretch>
                  <a:fillRect l="-1092" t="-99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355115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9239" y="107211"/>
            <a:ext cx="729553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General Case: Multinomial Distribution</a:t>
            </a:r>
            <a:endParaRPr lang="zh-TW" altLang="en-US" sz="3200" b="1" dirty="0">
              <a:latin typeface="Times New Roman" panose="02020603050405020304" pitchFamily="18" charset="0"/>
              <a:cs typeface="Times New Roman" panose="02020603050405020304" pitchFamily="18" charset="0"/>
            </a:endParaRPr>
          </a:p>
        </p:txBody>
      </p:sp>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6" name="Rectangle 5"/>
          <p:cNvSpPr/>
          <p:nvPr/>
        </p:nvSpPr>
        <p:spPr>
          <a:xfrm>
            <a:off x="452283" y="691986"/>
            <a:ext cx="11464413" cy="569386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Imagine you were building a machine that produces random documents of </a:t>
            </a:r>
            <a:r>
              <a:rPr lang="en-US" altLang="zh-TW" sz="2800" i="1" dirty="0">
                <a:latin typeface="Times New Roman" panose="02020603050405020304" pitchFamily="18" charset="0"/>
                <a:cs typeface="Times New Roman" panose="02020603050405020304" pitchFamily="18" charset="0"/>
              </a:rPr>
              <a:t>N</a:t>
            </a:r>
            <a:r>
              <a:rPr lang="en-US" altLang="zh-TW" sz="2800" dirty="0">
                <a:latin typeface="Times New Roman" panose="02020603050405020304" pitchFamily="18" charset="0"/>
                <a:cs typeface="Times New Roman" panose="02020603050405020304" pitchFamily="18" charset="0"/>
              </a:rPr>
              <a:t> words and you wanted to define a distribution over these documents </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One way of representing a document would be with a vector of word counts.</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Assuming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 possible words in the vocabulary, the vector would be of length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 and the </a:t>
            </a:r>
            <a:r>
              <a:rPr lang="en-US" altLang="zh-TW" sz="2800" i="1" dirty="0" err="1">
                <a:solidFill>
                  <a:srgbClr val="0000FF"/>
                </a:solidFill>
                <a:latin typeface="Times New Roman" panose="02020603050405020304" pitchFamily="18" charset="0"/>
                <a:cs typeface="Times New Roman" panose="02020603050405020304" pitchFamily="18" charset="0"/>
              </a:rPr>
              <a:t>j</a:t>
            </a:r>
            <a:r>
              <a:rPr lang="en-US" altLang="zh-TW" sz="2800" dirty="0" err="1">
                <a:solidFill>
                  <a:srgbClr val="0000FF"/>
                </a:solidFill>
                <a:latin typeface="Times New Roman" panose="02020603050405020304" pitchFamily="18" charset="0"/>
                <a:cs typeface="Times New Roman" panose="02020603050405020304" pitchFamily="18" charset="0"/>
              </a:rPr>
              <a:t>th</a:t>
            </a:r>
            <a:r>
              <a:rPr lang="en-US" altLang="zh-TW" sz="2800" dirty="0">
                <a:solidFill>
                  <a:srgbClr val="0000FF"/>
                </a:solidFill>
                <a:latin typeface="Times New Roman" panose="02020603050405020304" pitchFamily="18" charset="0"/>
                <a:cs typeface="Times New Roman" panose="02020603050405020304" pitchFamily="18" charset="0"/>
              </a:rPr>
              <a:t> element would hold the number of times the </a:t>
            </a:r>
            <a:r>
              <a:rPr lang="en-US" altLang="zh-TW" sz="2800" i="1" dirty="0" err="1">
                <a:solidFill>
                  <a:srgbClr val="0000FF"/>
                </a:solidFill>
                <a:latin typeface="Times New Roman" panose="02020603050405020304" pitchFamily="18" charset="0"/>
                <a:cs typeface="Times New Roman" panose="02020603050405020304" pitchFamily="18" charset="0"/>
              </a:rPr>
              <a:t>j</a:t>
            </a:r>
            <a:r>
              <a:rPr lang="en-US" altLang="zh-TW" sz="2800" dirty="0" err="1">
                <a:solidFill>
                  <a:srgbClr val="0000FF"/>
                </a:solidFill>
                <a:latin typeface="Times New Roman" panose="02020603050405020304" pitchFamily="18" charset="0"/>
                <a:cs typeface="Times New Roman" panose="02020603050405020304" pitchFamily="18" charset="0"/>
              </a:rPr>
              <a:t>th</a:t>
            </a:r>
            <a:r>
              <a:rPr lang="en-US" altLang="zh-TW" sz="2800" dirty="0">
                <a:solidFill>
                  <a:srgbClr val="0000FF"/>
                </a:solidFill>
                <a:latin typeface="Times New Roman" panose="02020603050405020304" pitchFamily="18" charset="0"/>
                <a:cs typeface="Times New Roman" panose="02020603050405020304" pitchFamily="18" charset="0"/>
              </a:rPr>
              <a:t> word appears</a:t>
            </a:r>
            <a:r>
              <a:rPr lang="en-US" altLang="zh-TW" sz="2800" dirty="0">
                <a:latin typeface="Times New Roman" panose="02020603050405020304" pitchFamily="18" charset="0"/>
                <a:cs typeface="Times New Roman" panose="02020603050405020304" pitchFamily="18" charset="0"/>
              </a:rPr>
              <a:t> in the document. </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Example: </a:t>
            </a:r>
            <a:r>
              <a:rPr lang="en-US" altLang="zh-TW" sz="2800" dirty="0">
                <a:solidFill>
                  <a:srgbClr val="0000FF"/>
                </a:solidFill>
              </a:rPr>
              <a:t>: </a:t>
            </a:r>
            <a:r>
              <a:rPr lang="en-US" altLang="zh-TW" sz="2800" dirty="0">
                <a:solidFill>
                  <a:srgbClr val="0000FF"/>
                </a:solidFill>
                <a:latin typeface="Times New Roman" panose="02020603050405020304" pitchFamily="18" charset="0"/>
                <a:cs typeface="Times New Roman" panose="02020603050405020304" pitchFamily="18" charset="0"/>
              </a:rPr>
              <a:t>it was the best of times and worst of times .  </a:t>
            </a:r>
            <a:r>
              <a:rPr lang="en-US" altLang="zh-TW" sz="2800" dirty="0">
                <a:solidFill>
                  <a:srgbClr val="FF0000"/>
                </a:solidFill>
                <a:latin typeface="Times New Roman" panose="02020603050405020304" pitchFamily="18" charset="0"/>
                <a:cs typeface="Times New Roman" panose="02020603050405020304" pitchFamily="18" charset="0"/>
              </a:rPr>
              <a:t>(</a:t>
            </a:r>
            <a:r>
              <a:rPr lang="en-US" altLang="zh-TW" sz="2800" i="1" dirty="0">
                <a:solidFill>
                  <a:srgbClr val="FF0000"/>
                </a:solidFill>
                <a:latin typeface="Times New Roman" panose="02020603050405020304" pitchFamily="18" charset="0"/>
                <a:cs typeface="Times New Roman" panose="02020603050405020304" pitchFamily="18" charset="0"/>
              </a:rPr>
              <a:t>N</a:t>
            </a:r>
            <a:r>
              <a:rPr lang="en-US" altLang="zh-TW" sz="2800" dirty="0">
                <a:solidFill>
                  <a:srgbClr val="FF0000"/>
                </a:solidFill>
                <a:latin typeface="Times New Roman" panose="02020603050405020304" pitchFamily="18" charset="0"/>
                <a:cs typeface="Times New Roman" panose="02020603050405020304" pitchFamily="18" charset="0"/>
              </a:rPr>
              <a:t>=10)</a:t>
            </a:r>
          </a:p>
          <a:p>
            <a:r>
              <a:rPr lang="en-US" altLang="zh-TW" sz="2800" dirty="0">
                <a:solidFill>
                  <a:srgbClr val="0000FF"/>
                </a:solidFill>
                <a:latin typeface="Times New Roman" panose="02020603050405020304" pitchFamily="18" charset="0"/>
                <a:cs typeface="Times New Roman" panose="02020603050405020304" pitchFamily="18" charset="0"/>
              </a:rPr>
              <a:t>                       it was the age of wisdom and age of foolishness. </a:t>
            </a:r>
            <a:r>
              <a:rPr lang="en-US" altLang="zh-TW" sz="2800" dirty="0">
                <a:solidFill>
                  <a:srgbClr val="FF0000"/>
                </a:solidFill>
                <a:latin typeface="Times New Roman" panose="02020603050405020304" pitchFamily="18" charset="0"/>
                <a:cs typeface="Times New Roman" panose="02020603050405020304" pitchFamily="18" charset="0"/>
              </a:rPr>
              <a:t>(</a:t>
            </a:r>
            <a:r>
              <a:rPr lang="en-US" altLang="zh-TW" sz="2800" i="1" dirty="0">
                <a:solidFill>
                  <a:srgbClr val="FF0000"/>
                </a:solidFill>
                <a:latin typeface="Times New Roman" panose="02020603050405020304" pitchFamily="18" charset="0"/>
                <a:cs typeface="Times New Roman" panose="02020603050405020304" pitchFamily="18" charset="0"/>
              </a:rPr>
              <a:t>N</a:t>
            </a:r>
            <a:r>
              <a:rPr lang="en-US" altLang="zh-TW" sz="2800" dirty="0">
                <a:solidFill>
                  <a:srgbClr val="FF0000"/>
                </a:solidFill>
                <a:latin typeface="Times New Roman" panose="02020603050405020304" pitchFamily="18" charset="0"/>
                <a:cs typeface="Times New Roman" panose="02020603050405020304" pitchFamily="18" charset="0"/>
              </a:rPr>
              <a:t>=10)</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Now we can make a list of all of the words in our model vocabulary</a:t>
            </a:r>
          </a:p>
          <a:p>
            <a:pPr lvl="1"/>
            <a:r>
              <a:rPr lang="en-US" altLang="zh-TW" sz="2000" dirty="0">
                <a:solidFill>
                  <a:srgbClr val="0000FF"/>
                </a:solidFill>
              </a:rPr>
              <a:t>“it”,  “was”,  “the”,  “best”,  “of”,  “times”, “and”, “worst”,  “age”,  “wisdom”,  “foolishness” </a:t>
            </a:r>
            <a:r>
              <a:rPr lang="en-US" altLang="zh-TW" sz="2800" dirty="0">
                <a:solidFill>
                  <a:srgbClr val="FF0000"/>
                </a:solidFill>
                <a:latin typeface="Times New Roman" panose="02020603050405020304" pitchFamily="18" charset="0"/>
                <a:cs typeface="Times New Roman" panose="02020603050405020304" pitchFamily="18" charset="0"/>
              </a:rPr>
              <a:t>(D=11)</a:t>
            </a:r>
            <a:endParaRPr lang="en-US" altLang="zh-TW"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7547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9239" y="107211"/>
            <a:ext cx="729553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General Case: Multinomial Distribution</a:t>
            </a:r>
            <a:endParaRPr lang="zh-TW" altLang="en-US" sz="3200" b="1" dirty="0">
              <a:latin typeface="Times New Roman" panose="02020603050405020304" pitchFamily="18" charset="0"/>
              <a:cs typeface="Times New Roman" panose="02020603050405020304" pitchFamily="18" charset="0"/>
            </a:endParaRPr>
          </a:p>
        </p:txBody>
      </p:sp>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Rectangle 5"/>
              <p:cNvSpPr/>
              <p:nvPr/>
            </p:nvSpPr>
            <p:spPr>
              <a:xfrm>
                <a:off x="452283" y="691986"/>
                <a:ext cx="11464413" cy="6049285"/>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Example: </a:t>
                </a:r>
                <a:r>
                  <a:rPr lang="en-US" altLang="zh-TW" sz="2800" dirty="0">
                    <a:solidFill>
                      <a:srgbClr val="0000FF"/>
                    </a:solidFill>
                  </a:rPr>
                  <a:t>: </a:t>
                </a:r>
                <a:r>
                  <a:rPr lang="en-US" altLang="zh-TW" sz="2800" dirty="0">
                    <a:solidFill>
                      <a:srgbClr val="0000FF"/>
                    </a:solidFill>
                    <a:latin typeface="Times New Roman" panose="02020603050405020304" pitchFamily="18" charset="0"/>
                    <a:cs typeface="Times New Roman" panose="02020603050405020304" pitchFamily="18" charset="0"/>
                  </a:rPr>
                  <a:t>it was the best of times and worst of times .  </a:t>
                </a:r>
                <a:r>
                  <a:rPr lang="en-US" altLang="zh-TW" sz="2800" dirty="0">
                    <a:solidFill>
                      <a:srgbClr val="FF0000"/>
                    </a:solidFill>
                    <a:latin typeface="Times New Roman" panose="02020603050405020304" pitchFamily="18" charset="0"/>
                    <a:cs typeface="Times New Roman" panose="02020603050405020304" pitchFamily="18" charset="0"/>
                  </a:rPr>
                  <a:t>(</a:t>
                </a:r>
                <a:r>
                  <a:rPr lang="en-US" altLang="zh-TW" sz="2800" i="1" dirty="0">
                    <a:solidFill>
                      <a:srgbClr val="FF0000"/>
                    </a:solidFill>
                    <a:latin typeface="Times New Roman" panose="02020603050405020304" pitchFamily="18" charset="0"/>
                    <a:cs typeface="Times New Roman" panose="02020603050405020304" pitchFamily="18" charset="0"/>
                  </a:rPr>
                  <a:t>N</a:t>
                </a:r>
                <a:r>
                  <a:rPr lang="en-US" altLang="zh-TW" sz="2800" dirty="0">
                    <a:solidFill>
                      <a:srgbClr val="FF0000"/>
                    </a:solidFill>
                    <a:latin typeface="Times New Roman" panose="02020603050405020304" pitchFamily="18" charset="0"/>
                    <a:cs typeface="Times New Roman" panose="02020603050405020304" pitchFamily="18" charset="0"/>
                  </a:rPr>
                  <a:t>=10)</a:t>
                </a:r>
              </a:p>
              <a:p>
                <a:r>
                  <a:rPr lang="en-US" altLang="zh-TW" sz="2800" dirty="0">
                    <a:solidFill>
                      <a:srgbClr val="0000FF"/>
                    </a:solidFill>
                    <a:latin typeface="Times New Roman" panose="02020603050405020304" pitchFamily="18" charset="0"/>
                    <a:cs typeface="Times New Roman" panose="02020603050405020304" pitchFamily="18" charset="0"/>
                  </a:rPr>
                  <a:t>                       it was the age of wisdom and age of foolishness. </a:t>
                </a:r>
                <a:r>
                  <a:rPr lang="en-US" altLang="zh-TW" sz="2800" dirty="0">
                    <a:solidFill>
                      <a:srgbClr val="FF0000"/>
                    </a:solidFill>
                    <a:latin typeface="Times New Roman" panose="02020603050405020304" pitchFamily="18" charset="0"/>
                    <a:cs typeface="Times New Roman" panose="02020603050405020304" pitchFamily="18" charset="0"/>
                  </a:rPr>
                  <a:t>(</a:t>
                </a:r>
                <a:r>
                  <a:rPr lang="en-US" altLang="zh-TW" sz="2800" i="1" dirty="0">
                    <a:solidFill>
                      <a:srgbClr val="FF0000"/>
                    </a:solidFill>
                    <a:latin typeface="Times New Roman" panose="02020603050405020304" pitchFamily="18" charset="0"/>
                    <a:cs typeface="Times New Roman" panose="02020603050405020304" pitchFamily="18" charset="0"/>
                  </a:rPr>
                  <a:t>N</a:t>
                </a:r>
                <a:r>
                  <a:rPr lang="en-US" altLang="zh-TW" sz="2800" dirty="0">
                    <a:solidFill>
                      <a:srgbClr val="FF0000"/>
                    </a:solidFill>
                    <a:latin typeface="Times New Roman" panose="02020603050405020304" pitchFamily="18" charset="0"/>
                    <a:cs typeface="Times New Roman" panose="02020603050405020304" pitchFamily="18" charset="0"/>
                  </a:rPr>
                  <a:t>=10)</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Now we can make a list of all of the words in our model vocabulary</a:t>
                </a:r>
              </a:p>
              <a:p>
                <a:pPr lvl="1"/>
                <a:r>
                  <a:rPr lang="en-US" altLang="zh-TW" sz="2000" dirty="0">
                    <a:solidFill>
                      <a:srgbClr val="0000FF"/>
                    </a:solidFill>
                  </a:rPr>
                  <a:t>“it”,  “was”,  “the”,  “best”,  “of”,  “times”, “and”, “worst”,  “age”,  “wisdom”,  “foolishness” </a:t>
                </a:r>
                <a:r>
                  <a:rPr lang="en-US" altLang="zh-TW" sz="2800" dirty="0">
                    <a:solidFill>
                      <a:srgbClr val="FF0000"/>
                    </a:solidFill>
                    <a:latin typeface="Times New Roman" panose="02020603050405020304" pitchFamily="18" charset="0"/>
                    <a:cs typeface="Times New Roman" panose="02020603050405020304" pitchFamily="18" charset="0"/>
                  </a:rPr>
                  <a:t>(D=11)</a:t>
                </a:r>
                <a:endParaRPr lang="en-US" altLang="zh-TW" sz="2800" dirty="0">
                  <a:solidFill>
                    <a:srgbClr val="0000FF"/>
                  </a:solidFill>
                  <a:latin typeface="Times New Roman" panose="02020603050405020304" pitchFamily="18" charset="0"/>
                  <a:cs typeface="Times New Roman" panose="02020603050405020304" pitchFamily="18" charset="0"/>
                </a:endParaRPr>
              </a:p>
              <a:p>
                <a:r>
                  <a:rPr lang="en-US" altLang="zh-TW" sz="2800" b="0" dirty="0">
                    <a:cs typeface="Times New Roman" panose="02020603050405020304" pitchFamily="18" charset="0"/>
                  </a:rPr>
                  <a:t>                                      </a:t>
                </a:r>
                <a14:m>
                  <m:oMath xmlns:m="http://schemas.openxmlformats.org/officeDocument/2006/math">
                    <m:r>
                      <a:rPr lang="en-US" altLang="zh-TW" sz="2800" b="0" i="1" smtClean="0">
                        <a:latin typeface="Cambria Math" panose="02040503050406030204" pitchFamily="18" charset="0"/>
                        <a:cs typeface="Times New Roman" panose="02020603050405020304" pitchFamily="18" charset="0"/>
                      </a:rPr>
                      <m:t>𝑦</m:t>
                    </m:r>
                    <m:r>
                      <a:rPr lang="en-US" altLang="zh-TW" sz="2800" b="0" i="1" smtClean="0">
                        <a:latin typeface="Cambria Math" panose="02040503050406030204" pitchFamily="18" charset="0"/>
                        <a:cs typeface="Times New Roman" panose="02020603050405020304" pitchFamily="18" charset="0"/>
                      </a:rPr>
                      <m:t>=</m:t>
                    </m:r>
                    <m:d>
                      <m:dPr>
                        <m:begChr m:val="["/>
                        <m:endChr m:val="]"/>
                        <m:ctrlPr>
                          <a:rPr lang="en-US" altLang="zh-TW"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i</m:t>
                              </m:r>
                              <m:r>
                                <m:rPr>
                                  <m:sty m:val="p"/>
                                </m:rPr>
                                <a:rPr lang="en-US" altLang="zh-TW" sz="2800" b="0" i="0" smtClean="0">
                                  <a:latin typeface="Cambria Math" panose="02040503050406030204" pitchFamily="18" charset="0"/>
                                  <a:cs typeface="Times New Roman" panose="02020603050405020304" pitchFamily="18" charset="0"/>
                                </a:rPr>
                                <m:t>t</m:t>
                              </m:r>
                            </m:e>
                          </m:mr>
                          <m:mr>
                            <m:e>
                              <m:r>
                                <m:rPr>
                                  <m:sty m:val="p"/>
                                </m:rPr>
                                <a:rPr lang="en-US" altLang="zh-TW" sz="2800" b="0" i="0" smtClean="0">
                                  <a:latin typeface="Cambria Math" panose="02040503050406030204" pitchFamily="18" charset="0"/>
                                  <a:cs typeface="Times New Roman" panose="02020603050405020304" pitchFamily="18" charset="0"/>
                                </a:rPr>
                                <m:t>was</m:t>
                              </m:r>
                            </m:e>
                          </m:mr>
                          <m:m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t</m:t>
                                    </m:r>
                                    <m:r>
                                      <m:rPr>
                                        <m:sty m:val="p"/>
                                      </m:rPr>
                                      <a:rPr lang="en-US" altLang="zh-TW" sz="2800" b="0" i="0" smtClean="0">
                                        <a:latin typeface="Cambria Math" panose="02040503050406030204" pitchFamily="18" charset="0"/>
                                        <a:cs typeface="Times New Roman" panose="02020603050405020304" pitchFamily="18" charset="0"/>
                                      </a:rPr>
                                      <m:t>he</m:t>
                                    </m:r>
                                  </m:e>
                                </m:mr>
                                <m:mr>
                                  <m:e>
                                    <m:r>
                                      <m:rPr>
                                        <m:sty m:val="p"/>
                                      </m:rPr>
                                      <a:rPr lang="en-US" altLang="zh-TW" sz="2800" b="0" i="0" smtClean="0">
                                        <a:latin typeface="Cambria Math" panose="02040503050406030204" pitchFamily="18" charset="0"/>
                                        <a:cs typeface="Times New Roman" panose="02020603050405020304" pitchFamily="18" charset="0"/>
                                      </a:rPr>
                                      <m:t>best</m:t>
                                    </m:r>
                                  </m:e>
                                </m:mr>
                                <m:m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o</m:t>
                                          </m:r>
                                          <m:r>
                                            <m:rPr>
                                              <m:sty m:val="p"/>
                                            </m:rPr>
                                            <a:rPr lang="en-US" altLang="zh-TW" sz="2800" b="0" i="0" smtClean="0">
                                              <a:latin typeface="Cambria Math" panose="02040503050406030204" pitchFamily="18" charset="0"/>
                                              <a:cs typeface="Times New Roman" panose="02020603050405020304" pitchFamily="18" charset="0"/>
                                            </a:rPr>
                                            <m:t>f</m:t>
                                          </m:r>
                                        </m:e>
                                      </m:mr>
                                      <m:mr>
                                        <m:e>
                                          <m:r>
                                            <m:rPr>
                                              <m:sty m:val="p"/>
                                            </m:rPr>
                                            <a:rPr lang="en-US" altLang="zh-TW" sz="2800" b="0" i="0" smtClean="0">
                                              <a:latin typeface="Cambria Math" panose="02040503050406030204" pitchFamily="18" charset="0"/>
                                              <a:cs typeface="Times New Roman" panose="02020603050405020304" pitchFamily="18" charset="0"/>
                                            </a:rPr>
                                            <m:t>times</m:t>
                                          </m:r>
                                        </m:e>
                                      </m:mr>
                                      <m:m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a</m:t>
                                                </m:r>
                                                <m:r>
                                                  <m:rPr>
                                                    <m:sty m:val="p"/>
                                                  </m:rPr>
                                                  <a:rPr lang="en-US" altLang="zh-TW" sz="2800" b="0" i="0" smtClean="0">
                                                    <a:latin typeface="Cambria Math" panose="02040503050406030204" pitchFamily="18" charset="0"/>
                                                    <a:cs typeface="Times New Roman" panose="02020603050405020304" pitchFamily="18" charset="0"/>
                                                  </a:rPr>
                                                  <m:t>nd</m:t>
                                                </m:r>
                                              </m:e>
                                            </m:mr>
                                            <m:mr>
                                              <m:e>
                                                <m:r>
                                                  <m:rPr>
                                                    <m:sty m:val="p"/>
                                                  </m:rPr>
                                                  <a:rPr lang="en-US" altLang="zh-TW" sz="2800" b="0" i="0" smtClean="0">
                                                    <a:latin typeface="Cambria Math" panose="02040503050406030204" pitchFamily="18" charset="0"/>
                                                    <a:cs typeface="Times New Roman" panose="02020603050405020304" pitchFamily="18" charset="0"/>
                                                  </a:rPr>
                                                  <m:t>worst</m:t>
                                                </m:r>
                                              </m:e>
                                            </m:mr>
                                            <m:m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a</m:t>
                                                      </m:r>
                                                      <m:r>
                                                        <m:rPr>
                                                          <m:sty m:val="p"/>
                                                        </m:rPr>
                                                        <a:rPr lang="en-US" altLang="zh-TW" sz="2800" b="0" i="0" smtClean="0">
                                                          <a:latin typeface="Cambria Math" panose="02040503050406030204" pitchFamily="18" charset="0"/>
                                                          <a:cs typeface="Times New Roman" panose="02020603050405020304" pitchFamily="18" charset="0"/>
                                                        </a:rPr>
                                                        <m:t>ge</m:t>
                                                      </m:r>
                                                    </m:e>
                                                  </m:mr>
                                                  <m:mr>
                                                    <m:e>
                                                      <m:m>
                                                        <m:mPr>
                                                          <m:mcs>
                                                            <m:mc>
                                                              <m:mcPr>
                                                                <m:count m:val="1"/>
                                                                <m:mcJc m:val="center"/>
                                                              </m:mcPr>
                                                            </m:mc>
                                                          </m:mcs>
                                                          <m:ctrlPr>
                                                            <a:rPr lang="en-US" altLang="zh-TW" sz="2800" b="0" i="1" smtClean="0">
                                                              <a:latin typeface="Cambria Math" panose="02040503050406030204" pitchFamily="18" charset="0"/>
                                                              <a:cs typeface="Times New Roman" panose="02020603050405020304" pitchFamily="18" charset="0"/>
                                                            </a:rPr>
                                                          </m:ctrlPr>
                                                        </m:mPr>
                                                        <m:mr>
                                                          <m:e>
                                                            <m:r>
                                                              <m:rPr>
                                                                <m:sty m:val="p"/>
                                                                <m:brk m:alnAt="7"/>
                                                              </m:rPr>
                                                              <a:rPr lang="en-US" altLang="zh-TW" sz="2800" b="0" i="0" smtClean="0">
                                                                <a:latin typeface="Cambria Math" panose="02040503050406030204" pitchFamily="18" charset="0"/>
                                                                <a:cs typeface="Times New Roman" panose="02020603050405020304" pitchFamily="18" charset="0"/>
                                                              </a:rPr>
                                                              <m:t>w</m:t>
                                                            </m:r>
                                                            <m:r>
                                                              <m:rPr>
                                                                <m:sty m:val="p"/>
                                                              </m:rPr>
                                                              <a:rPr lang="en-US" altLang="zh-TW" sz="2800" b="0" i="0" smtClean="0">
                                                                <a:latin typeface="Cambria Math" panose="02040503050406030204" pitchFamily="18" charset="0"/>
                                                                <a:cs typeface="Times New Roman" panose="02020603050405020304" pitchFamily="18" charset="0"/>
                                                              </a:rPr>
                                                              <m:t>isdom</m:t>
                                                            </m:r>
                                                          </m:e>
                                                        </m:mr>
                                                        <m:mr>
                                                          <m:e>
                                                            <m:r>
                                                              <m:rPr>
                                                                <m:sty m:val="p"/>
                                                              </m:rPr>
                                                              <a:rPr lang="en-US" altLang="zh-TW" sz="2800" b="0" i="0" smtClean="0">
                                                                <a:latin typeface="Cambria Math" panose="02040503050406030204" pitchFamily="18" charset="0"/>
                                                                <a:cs typeface="Times New Roman" panose="02020603050405020304" pitchFamily="18" charset="0"/>
                                                              </a:rPr>
                                                              <m:t>foolishness</m:t>
                                                            </m:r>
                                                          </m:e>
                                                        </m:mr>
                                                      </m:m>
                                                    </m:e>
                                                  </m:mr>
                                                </m:m>
                                              </m:e>
                                            </m:mr>
                                          </m:m>
                                        </m:e>
                                      </m:mr>
                                    </m:m>
                                  </m:e>
                                </m:mr>
                              </m:m>
                            </m:e>
                          </m:mr>
                        </m:m>
                      </m:e>
                    </m:d>
                  </m:oMath>
                </a14:m>
                <a:r>
                  <a:rPr lang="en-US" altLang="zh-TW" sz="2800" dirty="0">
                    <a:solidFill>
                      <a:srgbClr val="0000FF"/>
                    </a:solidFill>
                  </a:rPr>
                  <a:t>, </a:t>
                </a:r>
                <a14:m>
                  <m:oMath xmlns:m="http://schemas.openxmlformats.org/officeDocument/2006/math">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𝑦</m:t>
                        </m:r>
                      </m:e>
                      <m:sub>
                        <m:r>
                          <a:rPr lang="en-US" altLang="zh-TW" sz="2800" b="0" i="1" smtClean="0">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1</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1</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2</m:t>
                                          </m:r>
                                        </m:e>
                                      </m:mr>
                                      <m:mr>
                                        <m:e>
                                          <m:r>
                                            <a:rPr lang="en-US" altLang="zh-TW" sz="2800" b="0" i="0" smtClean="0">
                                              <a:latin typeface="Cambria Math" panose="02040503050406030204" pitchFamily="18" charset="0"/>
                                              <a:cs typeface="Times New Roman" panose="02020603050405020304" pitchFamily="18" charset="0"/>
                                            </a:rPr>
                                            <m:t>2</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1</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0</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0</m:t>
                                                            </m:r>
                                                          </m:e>
                                                        </m:mr>
                                                        <m:mr>
                                                          <m:e>
                                                            <m:r>
                                                              <a:rPr lang="en-US" altLang="zh-TW" sz="2800" b="0" i="0" smtClean="0">
                                                                <a:latin typeface="Cambria Math" panose="02040503050406030204" pitchFamily="18" charset="0"/>
                                                                <a:cs typeface="Times New Roman" panose="02020603050405020304" pitchFamily="18" charset="0"/>
                                                              </a:rPr>
                                                              <m:t>0</m:t>
                                                            </m:r>
                                                          </m:e>
                                                        </m:mr>
                                                      </m:m>
                                                    </m:e>
                                                  </m:mr>
                                                </m:m>
                                              </m:e>
                                            </m:mr>
                                          </m:m>
                                        </m:e>
                                      </m:mr>
                                    </m:m>
                                  </m:e>
                                </m:mr>
                              </m:m>
                            </m:e>
                          </m:mr>
                        </m:m>
                      </m:e>
                    </m:d>
                    <m:r>
                      <a:rPr lang="en-US" altLang="zh-TW" sz="2800" b="0" i="1" smtClean="0">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𝑦</m:t>
                        </m:r>
                      </m:e>
                      <m:sub>
                        <m:r>
                          <a:rPr lang="en-US" altLang="zh-TW" sz="2800" b="0" i="1" smtClean="0">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smtClean="0">
                                <a:latin typeface="Cambria Math" panose="02040503050406030204" pitchFamily="18" charset="0"/>
                                <a:cs typeface="Times New Roman" panose="02020603050405020304" pitchFamily="18" charset="0"/>
                              </a:rPr>
                            </m:ctrlPr>
                          </m:mPr>
                          <m:mr>
                            <m:e>
                              <m:r>
                                <m:rPr>
                                  <m:brk m:alnAt="7"/>
                                </m:rPr>
                                <a:rPr lang="en-US" altLang="zh-TW" sz="2800">
                                  <a:latin typeface="Cambria Math" panose="02040503050406030204" pitchFamily="18" charset="0"/>
                                  <a:cs typeface="Times New Roman" panose="02020603050405020304" pitchFamily="18" charset="0"/>
                                </a:rPr>
                                <m:t>1</m:t>
                              </m:r>
                            </m:e>
                          </m:mr>
                          <m:mr>
                            <m:e>
                              <m:r>
                                <a:rPr lang="en-US" altLang="zh-TW" sz="2800">
                                  <a:latin typeface="Cambria Math" panose="02040503050406030204" pitchFamily="18" charset="0"/>
                                  <a:cs typeface="Times New Roman" panose="02020603050405020304" pitchFamily="18" charset="0"/>
                                </a:rPr>
                                <m:t>1</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0</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a:latin typeface="Cambria Math" panose="02040503050406030204" pitchFamily="18" charset="0"/>
                                              <a:cs typeface="Times New Roman" panose="02020603050405020304" pitchFamily="18" charset="0"/>
                                            </a:rPr>
                                            <m:t>2</m:t>
                                          </m:r>
                                        </m:e>
                                      </m:mr>
                                      <m:mr>
                                        <m:e>
                                          <m:r>
                                            <a:rPr lang="en-US" altLang="zh-TW" sz="2800" b="0" i="0" smtClean="0">
                                              <a:latin typeface="Cambria Math" panose="02040503050406030204" pitchFamily="18" charset="0"/>
                                              <a:cs typeface="Times New Roman" panose="02020603050405020304" pitchFamily="18" charset="0"/>
                                            </a:rPr>
                                            <m:t>0</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0</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2</m:t>
                                                      </m:r>
                                                    </m:e>
                                                  </m:mr>
                                                  <m:mr>
                                                    <m:e>
                                                      <m:m>
                                                        <m:mPr>
                                                          <m:mcs>
                                                            <m:mc>
                                                              <m:mcPr>
                                                                <m:count m:val="1"/>
                                                                <m:mcJc m:val="center"/>
                                                              </m:mcPr>
                                                            </m:mc>
                                                          </m:mcs>
                                                          <m:ctrlPr>
                                                            <a:rPr lang="en-US" altLang="zh-TW" sz="2800" i="1">
                                                              <a:latin typeface="Cambria Math" panose="02040503050406030204" pitchFamily="18" charset="0"/>
                                                              <a:cs typeface="Times New Roman" panose="02020603050405020304" pitchFamily="18" charset="0"/>
                                                            </a:rPr>
                                                          </m:ctrlPr>
                                                        </m:mPr>
                                                        <m:mr>
                                                          <m:e>
                                                            <m:r>
                                                              <m:rPr>
                                                                <m:brk m:alnAt="7"/>
                                                              </m:rPr>
                                                              <a:rPr lang="en-US" altLang="zh-TW" sz="2800" b="0" i="0" smtClean="0">
                                                                <a:latin typeface="Cambria Math" panose="02040503050406030204" pitchFamily="18" charset="0"/>
                                                                <a:cs typeface="Times New Roman" panose="02020603050405020304" pitchFamily="18" charset="0"/>
                                                              </a:rPr>
                                                              <m:t>1</m:t>
                                                            </m:r>
                                                          </m:e>
                                                        </m:mr>
                                                        <m:mr>
                                                          <m:e>
                                                            <m:r>
                                                              <a:rPr lang="en-US" altLang="zh-TW" sz="2800" b="0" i="0" smtClean="0">
                                                                <a:latin typeface="Cambria Math" panose="02040503050406030204" pitchFamily="18" charset="0"/>
                                                                <a:cs typeface="Times New Roman" panose="02020603050405020304" pitchFamily="18" charset="0"/>
                                                              </a:rPr>
                                                              <m:t>1</m:t>
                                                            </m:r>
                                                          </m:e>
                                                        </m:mr>
                                                      </m:m>
                                                    </m:e>
                                                  </m:mr>
                                                </m:m>
                                              </m:e>
                                            </m:mr>
                                          </m:m>
                                        </m:e>
                                      </m:mr>
                                    </m:m>
                                  </m:e>
                                </m:mr>
                              </m:m>
                            </m:e>
                          </m:mr>
                        </m:m>
                      </m:e>
                    </m:d>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2283" y="691986"/>
                <a:ext cx="11464413" cy="6049285"/>
              </a:xfrm>
              <a:prstGeom prst="rect">
                <a:avLst/>
              </a:prstGeom>
              <a:blipFill>
                <a:blip r:embed="rId2"/>
                <a:stretch>
                  <a:fillRect l="-957" t="-12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7383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9239" y="107211"/>
            <a:ext cx="7295535"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General Case: Multinomial Distribution</a:t>
            </a:r>
            <a:endParaRPr lang="zh-TW" altLang="en-US" sz="3200" b="1" dirty="0">
              <a:latin typeface="Times New Roman" panose="02020603050405020304" pitchFamily="18" charset="0"/>
              <a:cs typeface="Times New Roman" panose="02020603050405020304" pitchFamily="18" charset="0"/>
            </a:endParaRPr>
          </a:p>
        </p:txBody>
      </p:sp>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Rectangle 5"/>
              <p:cNvSpPr/>
              <p:nvPr/>
            </p:nvSpPr>
            <p:spPr>
              <a:xfrm>
                <a:off x="452283" y="691986"/>
                <a:ext cx="11464413" cy="4720780"/>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multinomial distribution allows us to define a distribution over such vectors.</a:t>
                </a: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Let </a:t>
                </a:r>
                <a14:m>
                  <m:oMath xmlns:m="http://schemas.openxmlformats.org/officeDocument/2006/math">
                    <m:r>
                      <m:rPr>
                        <m:sty m:val="p"/>
                      </m:rPr>
                      <a:rPr lang="en-US" altLang="zh-TW" sz="2800" dirty="0">
                        <a:latin typeface="Cambria Math" panose="02040503050406030204" pitchFamily="18" charset="0"/>
                        <a:cs typeface="Times New Roman" panose="02020603050405020304" pitchFamily="18" charset="0"/>
                      </a:rPr>
                      <m:t>Y</m:t>
                    </m:r>
                  </m:oMath>
                </a14:m>
                <a:r>
                  <a:rPr lang="en-US" altLang="zh-TW" sz="2800" dirty="0">
                    <a:latin typeface="Times New Roman" panose="02020603050405020304" pitchFamily="18" charset="0"/>
                    <a:cs typeface="Times New Roman" panose="02020603050405020304" pitchFamily="18" charset="0"/>
                  </a:rPr>
                  <a:t> be a random variable that represents a document. An instance of  Y is a vector of word counts </a:t>
                </a:r>
                <a14:m>
                  <m:oMath xmlns:m="http://schemas.openxmlformats.org/officeDocument/2006/math">
                    <m:r>
                      <a:rPr lang="en-US" altLang="zh-TW" sz="2800" b="1" i="1" dirty="0">
                        <a:latin typeface="Cambria Math" panose="02040503050406030204" pitchFamily="18" charset="0"/>
                        <a:cs typeface="Times New Roman" panose="02020603050405020304" pitchFamily="18" charset="0"/>
                      </a:rPr>
                      <m:t>𝐲</m:t>
                    </m:r>
                    <m:r>
                      <a:rPr lang="en-US" altLang="zh-TW" sz="2800" b="0" i="0" dirty="0" smtClean="0">
                        <a:latin typeface="Cambria Math" panose="02040503050406030204" pitchFamily="18" charset="0"/>
                        <a:cs typeface="Times New Roman" panose="02020603050405020304" pitchFamily="18" charset="0"/>
                      </a:rPr>
                      <m:t>=</m:t>
                    </m:r>
                    <m:d>
                      <m:dPr>
                        <m:begChr m:val="["/>
                        <m:endChr m:val="]"/>
                        <m:ctrlPr>
                          <a:rPr lang="en-US" altLang="zh-TW" sz="2800" b="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b="0" i="1" dirty="0" smtClean="0">
                                <a:latin typeface="Cambria Math" panose="02040503050406030204" pitchFamily="18" charset="0"/>
                                <a:cs typeface="Times New Roman" panose="02020603050405020304" pitchFamily="18" charset="0"/>
                              </a:rPr>
                            </m:ctrlPr>
                          </m:mPr>
                          <m:mr>
                            <m:e>
                              <m:sSub>
                                <m:sSubPr>
                                  <m:ctrlPr>
                                    <a:rPr lang="en-US" altLang="zh-TW" sz="2800" b="0" i="1" dirty="0" smtClean="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𝑦</m:t>
                                  </m:r>
                                </m:e>
                                <m:sub>
                                  <m:r>
                                    <a:rPr lang="en-US" altLang="zh-TW" sz="2800" b="0" i="1" dirty="0" smtClean="0">
                                      <a:latin typeface="Cambria Math" panose="02040503050406030204" pitchFamily="18" charset="0"/>
                                      <a:cs typeface="Times New Roman" panose="02020603050405020304" pitchFamily="18" charset="0"/>
                                    </a:rPr>
                                    <m:t>1</m:t>
                                  </m:r>
                                </m:sub>
                              </m:sSub>
                            </m:e>
                          </m:mr>
                          <m:mr>
                            <m:e>
                              <m:r>
                                <a:rPr lang="en-US" altLang="zh-TW" sz="2800" b="0" i="1" dirty="0" smtClean="0">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800" b="0" i="1" dirty="0" smtClean="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𝑦</m:t>
                                  </m:r>
                                </m:e>
                                <m:sub>
                                  <m:r>
                                    <a:rPr lang="en-US" altLang="zh-TW" sz="2800" b="0" i="1" dirty="0" smtClean="0">
                                      <a:latin typeface="Cambria Math" panose="02040503050406030204" pitchFamily="18" charset="0"/>
                                      <a:cs typeface="Times New Roman" panose="02020603050405020304" pitchFamily="18" charset="0"/>
                                    </a:rPr>
                                    <m:t>𝐷</m:t>
                                  </m:r>
                                </m:sub>
                              </m:sSub>
                            </m:e>
                          </m:mr>
                        </m:m>
                      </m:e>
                    </m:d>
                  </m:oMath>
                </a14:m>
                <a:r>
                  <a:rPr lang="en-US" altLang="zh-TW" sz="2800" dirty="0">
                    <a:latin typeface="Times New Roman" panose="02020603050405020304" pitchFamily="18" charset="0"/>
                    <a:cs typeface="Times New Roman" panose="02020603050405020304" pitchFamily="18" charset="0"/>
                  </a:rPr>
                  <a:t>, the multinomial distribution of </a:t>
                </a:r>
                <a14:m>
                  <m:oMath xmlns:m="http://schemas.openxmlformats.org/officeDocument/2006/math">
                    <m:r>
                      <m:rPr>
                        <m:sty m:val="p"/>
                      </m:rPr>
                      <a:rPr lang="en-US" altLang="zh-TW" sz="2800" dirty="0">
                        <a:latin typeface="Cambria Math" panose="02040503050406030204" pitchFamily="18" charset="0"/>
                        <a:cs typeface="Times New Roman" panose="02020603050405020304" pitchFamily="18" charset="0"/>
                      </a:rPr>
                      <m:t>y</m:t>
                    </m:r>
                  </m:oMath>
                </a14:m>
                <a:r>
                  <a:rPr lang="en-US" altLang="zh-TW" sz="2800" dirty="0">
                    <a:latin typeface="Times New Roman" panose="02020603050405020304" pitchFamily="18" charset="0"/>
                    <a:cs typeface="Times New Roman" panose="02020603050405020304" pitchFamily="18" charset="0"/>
                  </a:rPr>
                  <a:t> is</a:t>
                </a:r>
              </a:p>
              <a:p>
                <a:pPr/>
                <a14:m>
                  <m:oMathPara xmlns:m="http://schemas.openxmlformats.org/officeDocument/2006/math">
                    <m:oMathParaPr>
                      <m:jc m:val="centerGroup"/>
                    </m:oMathParaPr>
                    <m:oMath xmlns:m="http://schemas.openxmlformats.org/officeDocument/2006/math">
                      <m:r>
                        <a:rPr lang="en-US" altLang="zh-TW" sz="2800" b="0" i="1" dirty="0" smtClean="0">
                          <a:latin typeface="Cambria Math" panose="02040503050406030204" pitchFamily="18" charset="0"/>
                          <a:cs typeface="Times New Roman" panose="02020603050405020304" pitchFamily="18" charset="0"/>
                        </a:rPr>
                        <m:t>𝑃</m:t>
                      </m:r>
                      <m:d>
                        <m:dPr>
                          <m:ctrlPr>
                            <a:rPr lang="en-US" altLang="zh-TW" sz="2800" b="0" i="1" dirty="0" smtClean="0">
                              <a:latin typeface="Cambria Math" panose="02040503050406030204" pitchFamily="18" charset="0"/>
                              <a:cs typeface="Times New Roman" panose="02020603050405020304" pitchFamily="18" charset="0"/>
                            </a:rPr>
                          </m:ctrlPr>
                        </m:dPr>
                        <m:e>
                          <m:r>
                            <m:rPr>
                              <m:sty m:val="p"/>
                            </m:rPr>
                            <a:rPr lang="en-US" altLang="zh-TW" sz="2800" b="0" i="0" dirty="0" smtClean="0">
                              <a:latin typeface="Cambria Math" panose="02040503050406030204" pitchFamily="18" charset="0"/>
                              <a:cs typeface="Times New Roman" panose="02020603050405020304" pitchFamily="18" charset="0"/>
                            </a:rPr>
                            <m:t>Y</m:t>
                          </m:r>
                          <m:r>
                            <a:rPr lang="en-US" altLang="zh-TW" sz="2800" b="0" i="0" dirty="0" smtClean="0">
                              <a:latin typeface="Cambria Math" panose="02040503050406030204" pitchFamily="18" charset="0"/>
                              <a:cs typeface="Times New Roman" panose="02020603050405020304" pitchFamily="18" charset="0"/>
                            </a:rPr>
                            <m:t>=</m:t>
                          </m:r>
                          <m:r>
                            <a:rPr lang="en-US" altLang="zh-TW" sz="2800" b="1" i="1" dirty="0">
                              <a:latin typeface="Cambria Math" panose="02040503050406030204" pitchFamily="18" charset="0"/>
                              <a:cs typeface="Times New Roman" panose="02020603050405020304" pitchFamily="18" charset="0"/>
                            </a:rPr>
                            <m:t>𝐲</m:t>
                          </m:r>
                        </m:e>
                      </m:d>
                      <m:r>
                        <a:rPr lang="en-US" altLang="zh-TW" sz="2800" b="0" i="0" dirty="0" smtClean="0">
                          <a:latin typeface="Cambria Math" panose="02040503050406030204" pitchFamily="18" charset="0"/>
                          <a:cs typeface="Times New Roman" panose="02020603050405020304" pitchFamily="18" charset="0"/>
                        </a:rPr>
                        <m:t>=</m:t>
                      </m:r>
                      <m:r>
                        <a:rPr lang="en-US" altLang="zh-TW" sz="2800" b="0" i="1" dirty="0" smtClean="0">
                          <a:latin typeface="Cambria Math" panose="02040503050406030204" pitchFamily="18" charset="0"/>
                          <a:cs typeface="Times New Roman" panose="02020603050405020304" pitchFamily="18" charset="0"/>
                        </a:rPr>
                        <m:t>𝑝</m:t>
                      </m:r>
                      <m:d>
                        <m:dPr>
                          <m:ctrlPr>
                            <a:rPr lang="en-US" altLang="zh-TW" sz="2800" b="0" i="1" dirty="0" smtClean="0">
                              <a:latin typeface="Cambria Math" panose="02040503050406030204" pitchFamily="18" charset="0"/>
                              <a:cs typeface="Times New Roman" panose="02020603050405020304" pitchFamily="18" charset="0"/>
                            </a:rPr>
                          </m:ctrlPr>
                        </m:dPr>
                        <m:e>
                          <m:r>
                            <a:rPr lang="en-US" altLang="zh-TW" sz="2800" b="1" i="0" dirty="0" smtClean="0">
                              <a:latin typeface="Cambria Math" panose="02040503050406030204" pitchFamily="18" charset="0"/>
                              <a:cs typeface="Times New Roman" panose="02020603050405020304" pitchFamily="18" charset="0"/>
                            </a:rPr>
                            <m:t>𝐲</m:t>
                          </m:r>
                        </m:e>
                      </m:d>
                      <m:r>
                        <a:rPr lang="en-US" altLang="zh-TW" sz="2800" b="0" i="0" dirty="0" smtClean="0">
                          <a:latin typeface="Cambria Math" panose="02040503050406030204" pitchFamily="18" charset="0"/>
                          <a:cs typeface="Times New Roman" panose="02020603050405020304" pitchFamily="18" charset="0"/>
                        </a:rPr>
                        <m:t>=</m:t>
                      </m:r>
                      <m:f>
                        <m:fPr>
                          <m:ctrlPr>
                            <a:rPr lang="en-US" altLang="zh-TW" sz="2800" b="0" i="1" dirty="0" smtClean="0">
                              <a:latin typeface="Cambria Math" panose="02040503050406030204" pitchFamily="18" charset="0"/>
                              <a:cs typeface="Times New Roman" panose="02020603050405020304" pitchFamily="18" charset="0"/>
                            </a:rPr>
                          </m:ctrlPr>
                        </m:fPr>
                        <m:num>
                          <m:d>
                            <m:dPr>
                              <m:ctrlPr>
                                <a:rPr lang="en-US" altLang="zh-TW" sz="2800" b="0" i="1" dirty="0" smtClean="0">
                                  <a:latin typeface="Cambria Math" panose="02040503050406030204" pitchFamily="18" charset="0"/>
                                  <a:cs typeface="Times New Roman" panose="02020603050405020304" pitchFamily="18" charset="0"/>
                                </a:rPr>
                              </m:ctrlPr>
                            </m:dPr>
                            <m:e>
                              <m:nary>
                                <m:naryPr>
                                  <m:chr m:val="∑"/>
                                  <m:ctrlPr>
                                    <a:rPr lang="en-US" altLang="zh-TW" sz="2800" b="0" i="1" dirty="0" smtClean="0">
                                      <a:latin typeface="Cambria Math" panose="02040503050406030204" pitchFamily="18" charset="0"/>
                                      <a:cs typeface="Times New Roman" panose="02020603050405020304" pitchFamily="18" charset="0"/>
                                    </a:rPr>
                                  </m:ctrlPr>
                                </m:naryPr>
                                <m:sub>
                                  <m:r>
                                    <m:rPr>
                                      <m:brk m:alnAt="23"/>
                                    </m:rPr>
                                    <a:rPr lang="en-US" altLang="zh-TW" sz="2800" b="0" i="1" dirty="0" smtClean="0">
                                      <a:latin typeface="Cambria Math" panose="02040503050406030204" pitchFamily="18" charset="0"/>
                                      <a:cs typeface="Times New Roman" panose="02020603050405020304" pitchFamily="18" charset="0"/>
                                    </a:rPr>
                                    <m:t>𝑗</m:t>
                                  </m:r>
                                  <m:r>
                                    <a:rPr lang="en-US" altLang="zh-TW" sz="2800" b="0" i="1" dirty="0" smtClean="0">
                                      <a:latin typeface="Cambria Math" panose="02040503050406030204" pitchFamily="18" charset="0"/>
                                      <a:cs typeface="Times New Roman" panose="02020603050405020304" pitchFamily="18" charset="0"/>
                                    </a:rPr>
                                    <m:t>=1</m:t>
                                  </m:r>
                                </m:sub>
                                <m:sup>
                                  <m:r>
                                    <a:rPr lang="en-US" altLang="zh-TW" sz="2800" b="0" i="1" dirty="0" smtClean="0">
                                      <a:latin typeface="Cambria Math" panose="02040503050406030204" pitchFamily="18" charset="0"/>
                                      <a:cs typeface="Times New Roman" panose="02020603050405020304" pitchFamily="18" charset="0"/>
                                    </a:rPr>
                                    <m:t>𝐷</m:t>
                                  </m:r>
                                </m:sup>
                                <m:e>
                                  <m:sSub>
                                    <m:sSubPr>
                                      <m:ctrlPr>
                                        <a:rPr lang="en-US" altLang="zh-TW" sz="2800" b="0" i="1" dirty="0" smtClean="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𝑦</m:t>
                                      </m:r>
                                    </m:e>
                                    <m:sub>
                                      <m:r>
                                        <a:rPr lang="en-US" altLang="zh-TW" sz="2800" b="0" i="1" dirty="0" smtClean="0">
                                          <a:latin typeface="Cambria Math" panose="02040503050406030204" pitchFamily="18" charset="0"/>
                                          <a:cs typeface="Times New Roman" panose="02020603050405020304" pitchFamily="18" charset="0"/>
                                        </a:rPr>
                                        <m:t>𝑗</m:t>
                                      </m:r>
                                    </m:sub>
                                  </m:sSub>
                                </m:e>
                              </m:nary>
                            </m:e>
                          </m:d>
                          <m:r>
                            <a:rPr lang="en-US" altLang="zh-TW" sz="2800" b="0" i="1" dirty="0" smtClean="0">
                              <a:latin typeface="Cambria Math" panose="02040503050406030204" pitchFamily="18" charset="0"/>
                              <a:cs typeface="Times New Roman" panose="02020603050405020304" pitchFamily="18" charset="0"/>
                            </a:rPr>
                            <m:t>!</m:t>
                          </m:r>
                        </m:num>
                        <m:den>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𝑦</m:t>
                              </m:r>
                            </m:e>
                            <m:sub>
                              <m:r>
                                <a:rPr lang="en-US" altLang="zh-TW" sz="2800" i="1" dirty="0">
                                  <a:latin typeface="Cambria Math" panose="02040503050406030204" pitchFamily="18" charset="0"/>
                                  <a:cs typeface="Times New Roman" panose="02020603050405020304" pitchFamily="18" charset="0"/>
                                </a:rPr>
                                <m:t>1</m:t>
                              </m:r>
                            </m:sub>
                          </m:sSub>
                          <m:r>
                            <a:rPr lang="en-US" altLang="zh-TW" sz="2800" b="0" i="1" dirty="0" smtClean="0">
                              <a:latin typeface="Cambria Math" panose="02040503050406030204" pitchFamily="18" charset="0"/>
                              <a:cs typeface="Times New Roman" panose="02020603050405020304" pitchFamily="18" charset="0"/>
                            </a:rPr>
                            <m:t>!</m:t>
                          </m:r>
                          <m:r>
                            <a:rPr lang="en-US" altLang="zh-TW" sz="28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𝑦</m:t>
                              </m:r>
                            </m:e>
                            <m:sub>
                              <m:r>
                                <a:rPr lang="en-US" altLang="zh-TW" sz="2800" i="1" dirty="0">
                                  <a:latin typeface="Cambria Math" panose="02040503050406030204" pitchFamily="18" charset="0"/>
                                  <a:cs typeface="Times New Roman" panose="02020603050405020304" pitchFamily="18" charset="0"/>
                                </a:rPr>
                                <m:t>𝐷</m:t>
                              </m:r>
                            </m:sub>
                          </m:sSub>
                          <m:r>
                            <a:rPr lang="en-US" altLang="zh-TW" sz="2800" b="0" i="1" dirty="0" smtClean="0">
                              <a:latin typeface="Cambria Math" panose="02040503050406030204" pitchFamily="18" charset="0"/>
                              <a:cs typeface="Times New Roman" panose="02020603050405020304" pitchFamily="18" charset="0"/>
                            </a:rPr>
                            <m:t>!</m:t>
                          </m:r>
                        </m:den>
                      </m:f>
                      <m:nary>
                        <m:naryPr>
                          <m:chr m:val="∏"/>
                          <m:ctrlPr>
                            <a:rPr lang="en-US" altLang="zh-TW" sz="2800" b="0" i="1" dirty="0" smtClean="0">
                              <a:latin typeface="Cambria Math" panose="02040503050406030204" pitchFamily="18" charset="0"/>
                              <a:cs typeface="Times New Roman" panose="02020603050405020304" pitchFamily="18" charset="0"/>
                            </a:rPr>
                          </m:ctrlPr>
                        </m:naryPr>
                        <m:sub>
                          <m:r>
                            <m:rPr>
                              <m:brk m:alnAt="23"/>
                            </m:rPr>
                            <a:rPr lang="en-US" altLang="zh-TW" sz="2800" b="0" i="1" dirty="0" smtClean="0">
                              <a:latin typeface="Cambria Math" panose="02040503050406030204" pitchFamily="18" charset="0"/>
                              <a:cs typeface="Times New Roman" panose="02020603050405020304" pitchFamily="18" charset="0"/>
                            </a:rPr>
                            <m:t>𝑗</m:t>
                          </m:r>
                          <m:r>
                            <a:rPr lang="en-US" altLang="zh-TW" sz="2800" b="0" i="1" dirty="0" smtClean="0">
                              <a:latin typeface="Cambria Math" panose="02040503050406030204" pitchFamily="18" charset="0"/>
                              <a:cs typeface="Times New Roman" panose="02020603050405020304" pitchFamily="18" charset="0"/>
                            </a:rPr>
                            <m:t>=1</m:t>
                          </m:r>
                        </m:sub>
                        <m:sup>
                          <m:r>
                            <a:rPr lang="en-US" altLang="zh-TW" sz="2800" b="0" i="1" dirty="0" smtClean="0">
                              <a:latin typeface="Cambria Math" panose="02040503050406030204" pitchFamily="18" charset="0"/>
                              <a:cs typeface="Times New Roman" panose="02020603050405020304" pitchFamily="18" charset="0"/>
                            </a:rPr>
                            <m:t>𝐷</m:t>
                          </m:r>
                        </m:sup>
                        <m:e>
                          <m:sSubSup>
                            <m:sSubSupPr>
                              <m:ctrlPr>
                                <a:rPr lang="en-US" altLang="zh-TW" sz="2800" b="0" i="1" dirty="0" smtClean="0">
                                  <a:latin typeface="Cambria Math" panose="02040503050406030204" pitchFamily="18" charset="0"/>
                                  <a:cs typeface="Times New Roman" panose="02020603050405020304" pitchFamily="18" charset="0"/>
                                </a:rPr>
                              </m:ctrlPr>
                            </m:sSubSupPr>
                            <m:e>
                              <m:r>
                                <a:rPr lang="en-US" altLang="zh-TW" sz="2800" b="0" i="1" dirty="0" smtClean="0">
                                  <a:latin typeface="Cambria Math" panose="02040503050406030204" pitchFamily="18" charset="0"/>
                                  <a:cs typeface="Times New Roman" panose="02020603050405020304" pitchFamily="18" charset="0"/>
                                </a:rPr>
                                <m:t>𝑞</m:t>
                              </m:r>
                            </m:e>
                            <m:sub>
                              <m:r>
                                <a:rPr lang="en-US" altLang="zh-TW" sz="2800" b="0" i="1" dirty="0" smtClean="0">
                                  <a:latin typeface="Cambria Math" panose="02040503050406030204" pitchFamily="18" charset="0"/>
                                  <a:cs typeface="Times New Roman" panose="02020603050405020304" pitchFamily="18" charset="0"/>
                                </a:rPr>
                                <m:t>𝑗</m:t>
                              </m:r>
                            </m:sub>
                            <m:sup>
                              <m:sSub>
                                <m:sSubPr>
                                  <m:ctrlPr>
                                    <a:rPr lang="en-US" altLang="zh-TW" sz="2800" b="0" i="1" dirty="0" smtClean="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𝑦</m:t>
                                  </m:r>
                                </m:e>
                                <m:sub>
                                  <m:r>
                                    <a:rPr lang="en-US" altLang="zh-TW" sz="2800" b="0" i="1" dirty="0" smtClean="0">
                                      <a:latin typeface="Cambria Math" panose="02040503050406030204" pitchFamily="18" charset="0"/>
                                      <a:cs typeface="Times New Roman" panose="02020603050405020304" pitchFamily="18" charset="0"/>
                                    </a:rPr>
                                    <m:t>𝑗</m:t>
                                  </m:r>
                                </m:sub>
                              </m:sSub>
                            </m:sup>
                          </m:sSubSup>
                        </m:e>
                      </m:nary>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cs typeface="Times New Roman" panose="02020603050405020304" pitchFamily="18" charset="0"/>
                  </a:rPr>
                  <a:t>     </a:t>
                </a:r>
                <a14:m>
                  <m:oMath xmlns:m="http://schemas.openxmlformats.org/officeDocument/2006/math">
                    <m:sSub>
                      <m:sSubPr>
                        <m:ctrlPr>
                          <a:rPr lang="en-US" altLang="zh-TW" sz="2800" i="1" dirty="0" smtClean="0">
                            <a:latin typeface="Cambria Math" panose="02040503050406030204" pitchFamily="18" charset="0"/>
                            <a:cs typeface="Times New Roman" panose="02020603050405020304" pitchFamily="18" charset="0"/>
                          </a:rPr>
                        </m:ctrlPr>
                      </m:sSubPr>
                      <m:e>
                        <m:r>
                          <a:rPr lang="en-US" altLang="zh-TW" sz="2800" b="0" i="1" dirty="0" smtClean="0">
                            <a:latin typeface="Cambria Math" panose="02040503050406030204" pitchFamily="18" charset="0"/>
                            <a:cs typeface="Times New Roman" panose="02020603050405020304" pitchFamily="18" charset="0"/>
                          </a:rPr>
                          <m:t>𝑞</m:t>
                        </m:r>
                      </m:e>
                      <m:sub>
                        <m:r>
                          <a:rPr lang="en-US" altLang="zh-TW" sz="2800" b="0" i="1" dirty="0" smtClean="0">
                            <a:latin typeface="Cambria Math" panose="02040503050406030204" pitchFamily="18" charset="0"/>
                            <a:cs typeface="Times New Roman" panose="02020603050405020304" pitchFamily="18" charset="0"/>
                          </a:rPr>
                          <m:t>𝑗</m:t>
                        </m:r>
                      </m:sub>
                    </m:sSub>
                  </m:oMath>
                </a14:m>
                <a:r>
                  <a:rPr lang="en-US" altLang="zh-TW" sz="2800" dirty="0">
                    <a:latin typeface="Times New Roman" panose="02020603050405020304" pitchFamily="18" charset="0"/>
                    <a:cs typeface="Times New Roman" panose="02020603050405020304" pitchFamily="18" charset="0"/>
                  </a:rPr>
                  <a:t>’s represent the probabilities of the individual words, </a:t>
                </a:r>
                <a14:m>
                  <m:oMath xmlns:m="http://schemas.openxmlformats.org/officeDocument/2006/math">
                    <m:nary>
                      <m:naryPr>
                        <m:chr m:val="∑"/>
                        <m:ctrlPr>
                          <a:rPr lang="en-US" altLang="zh-TW" sz="2800" i="1" dirty="0" smtClean="0">
                            <a:latin typeface="Cambria Math" panose="02040503050406030204" pitchFamily="18" charset="0"/>
                            <a:cs typeface="Times New Roman" panose="02020603050405020304" pitchFamily="18" charset="0"/>
                          </a:rPr>
                        </m:ctrlPr>
                      </m:naryPr>
                      <m:sub>
                        <m:r>
                          <m:rPr>
                            <m:brk m:alnAt="23"/>
                          </m:rPr>
                          <a:rPr lang="en-US" altLang="zh-TW" sz="2800" b="0" i="1" dirty="0" smtClean="0">
                            <a:latin typeface="Cambria Math" panose="02040503050406030204" pitchFamily="18" charset="0"/>
                            <a:cs typeface="Times New Roman" panose="02020603050405020304" pitchFamily="18" charset="0"/>
                          </a:rPr>
                          <m:t>𝑗</m:t>
                        </m:r>
                        <m:r>
                          <a:rPr lang="en-US" altLang="zh-TW" sz="2800" b="0" i="1" dirty="0" smtClean="0">
                            <a:latin typeface="Cambria Math" panose="02040503050406030204" pitchFamily="18" charset="0"/>
                            <a:cs typeface="Times New Roman" panose="02020603050405020304" pitchFamily="18" charset="0"/>
                          </a:rPr>
                          <m:t>=1</m:t>
                        </m:r>
                      </m:sub>
                      <m:sup>
                        <m:r>
                          <a:rPr lang="en-US" altLang="zh-TW" sz="2800" b="0" i="1" dirty="0" smtClean="0">
                            <a:latin typeface="Cambria Math" panose="02040503050406030204" pitchFamily="18" charset="0"/>
                            <a:cs typeface="Times New Roman" panose="02020603050405020304" pitchFamily="18" charset="0"/>
                          </a:rPr>
                          <m:t>𝐷</m:t>
                        </m:r>
                      </m:sup>
                      <m:e>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𝑞</m:t>
                            </m:r>
                          </m:e>
                          <m:sub>
                            <m:r>
                              <a:rPr lang="en-US" altLang="zh-TW" sz="2800" i="1" dirty="0">
                                <a:latin typeface="Cambria Math" panose="02040503050406030204" pitchFamily="18" charset="0"/>
                                <a:cs typeface="Times New Roman" panose="02020603050405020304" pitchFamily="18" charset="0"/>
                              </a:rPr>
                              <m:t>𝑗</m:t>
                            </m:r>
                          </m:sub>
                        </m:sSub>
                      </m:e>
                    </m:nary>
                    <m:r>
                      <a:rPr lang="en-US" altLang="zh-TW" sz="2800" b="0" i="1" dirty="0" smtClean="0">
                        <a:latin typeface="Cambria Math" panose="02040503050406030204" pitchFamily="18" charset="0"/>
                        <a:cs typeface="Times New Roman" panose="02020603050405020304" pitchFamily="18" charset="0"/>
                      </a:rPr>
                      <m:t>=1</m:t>
                    </m:r>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2283" y="691986"/>
                <a:ext cx="11464413" cy="4720780"/>
              </a:xfrm>
              <a:prstGeom prst="rect">
                <a:avLst/>
              </a:prstGeom>
              <a:blipFill>
                <a:blip r:embed="rId2"/>
                <a:stretch>
                  <a:fillRect l="-957" t="-1421" r="-691" b="-15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29368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232" y="2488186"/>
            <a:ext cx="606669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8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Distribution</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7768258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640143"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624378" y="107198"/>
            <a:ext cx="2978444"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Classifying Text</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737420" y="691973"/>
                <a:ext cx="11021962" cy="5766194"/>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most common way of encoding a document as a vector of numerical values is to use the bag-of-words model.</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If the total number of unique words in all documents is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 each document is represented as an </a:t>
                </a:r>
                <a:r>
                  <a:rPr lang="en-US" altLang="zh-TW" sz="2800" i="1" dirty="0">
                    <a:latin typeface="Times New Roman" panose="02020603050405020304" pitchFamily="18" charset="0"/>
                    <a:cs typeface="Times New Roman" panose="02020603050405020304" pitchFamily="18" charset="0"/>
                  </a:rPr>
                  <a:t>D</a:t>
                </a:r>
                <a:r>
                  <a:rPr lang="en-US" altLang="zh-TW" sz="2800" dirty="0">
                    <a:latin typeface="Times New Roman" panose="02020603050405020304" pitchFamily="18" charset="0"/>
                    <a:cs typeface="Times New Roman" panose="02020603050405020304" pitchFamily="18" charset="0"/>
                  </a:rPr>
                  <a:t>-dimensional vector.</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vector for the </a:t>
                </a:r>
                <a:r>
                  <a:rPr lang="en-US" altLang="zh-TW" sz="2800" i="1" dirty="0" err="1">
                    <a:latin typeface="Times New Roman" panose="02020603050405020304" pitchFamily="18" charset="0"/>
                    <a:cs typeface="Times New Roman" panose="02020603050405020304" pitchFamily="18" charset="0"/>
                  </a:rPr>
                  <a:t>i</a:t>
                </a:r>
                <a:r>
                  <a:rPr lang="en-US" altLang="zh-TW" sz="2800" dirty="0" err="1">
                    <a:latin typeface="Times New Roman" panose="02020603050405020304" pitchFamily="18" charset="0"/>
                    <a:cs typeface="Times New Roman" panose="02020603050405020304" pitchFamily="18" charset="0"/>
                  </a:rPr>
                  <a:t>th</a:t>
                </a:r>
                <a:r>
                  <a:rPr lang="en-US" altLang="zh-TW" sz="2800" dirty="0">
                    <a:latin typeface="Times New Roman" panose="02020603050405020304" pitchFamily="18" charset="0"/>
                    <a:cs typeface="Times New Roman" panose="02020603050405020304" pitchFamily="18" charset="0"/>
                  </a:rPr>
                  <a:t> document,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smtClean="0">
                            <a:latin typeface="Cambria Math" panose="02040503050406030204" pitchFamily="18" charset="0"/>
                            <a:cs typeface="Times New Roman" panose="02020603050405020304" pitchFamily="18" charset="0"/>
                          </a:rPr>
                          <m:t>𝒊</m:t>
                        </m:r>
                      </m:sub>
                    </m:sSub>
                  </m:oMath>
                </a14:m>
                <a:r>
                  <a:rPr lang="en-US" altLang="zh-TW" sz="2800" dirty="0">
                    <a:latin typeface="Times New Roman" panose="02020603050405020304" pitchFamily="18" charset="0"/>
                    <a:cs typeface="Times New Roman" panose="02020603050405020304" pitchFamily="18" charset="0"/>
                  </a:rPr>
                  <a:t>, is made up of the counts of the number of times each word appears. </a:t>
                </a:r>
                <a14:m>
                  <m:oMath xmlns:m="http://schemas.openxmlformats.org/officeDocument/2006/math">
                    <m:sSub>
                      <m:sSubPr>
                        <m:ctrlPr>
                          <a:rPr lang="en-US" altLang="zh-TW" sz="2800" b="1" i="1" smtClean="0">
                            <a:solidFill>
                              <a:srgbClr val="0000FF"/>
                            </a:solidFill>
                            <a:latin typeface="Cambria Math" panose="02040503050406030204" pitchFamily="18" charset="0"/>
                            <a:cs typeface="Times New Roman" panose="02020603050405020304" pitchFamily="18" charset="0"/>
                          </a:rPr>
                        </m:ctrlPr>
                      </m:sSubPr>
                      <m:e>
                        <m:r>
                          <a:rPr lang="en-US" altLang="zh-TW" sz="2800" b="0" i="1">
                            <a:solidFill>
                              <a:srgbClr val="0000FF"/>
                            </a:solidFill>
                            <a:latin typeface="Cambria Math" panose="02040503050406030204" pitchFamily="18" charset="0"/>
                            <a:cs typeface="Times New Roman" panose="02020603050405020304" pitchFamily="18" charset="0"/>
                          </a:rPr>
                          <m:t>𝑥</m:t>
                        </m:r>
                      </m:e>
                      <m:sub>
                        <m:r>
                          <a:rPr lang="en-US" altLang="zh-TW" sz="2800" b="0" i="1" smtClean="0">
                            <a:solidFill>
                              <a:srgbClr val="0000FF"/>
                            </a:solidFill>
                            <a:latin typeface="Cambria Math" panose="02040503050406030204" pitchFamily="18" charset="0"/>
                            <a:cs typeface="Times New Roman" panose="02020603050405020304" pitchFamily="18" charset="0"/>
                          </a:rPr>
                          <m:t>𝑖𝑗</m:t>
                        </m:r>
                      </m:sub>
                    </m:sSub>
                  </m:oMath>
                </a14:m>
                <a:r>
                  <a:rPr lang="en-US" altLang="zh-TW" sz="2800" dirty="0">
                    <a:solidFill>
                      <a:srgbClr val="0000FF"/>
                    </a:solidFill>
                    <a:latin typeface="Times New Roman" panose="02020603050405020304" pitchFamily="18" charset="0"/>
                    <a:cs typeface="Times New Roman" panose="02020603050405020304" pitchFamily="18" charset="0"/>
                  </a:rPr>
                  <a:t> is the number of times the </a:t>
                </a:r>
                <a:r>
                  <a:rPr lang="en-US" altLang="zh-TW" sz="2800" i="1" dirty="0" err="1">
                    <a:solidFill>
                      <a:srgbClr val="0000FF"/>
                    </a:solidFill>
                    <a:latin typeface="Times New Roman" panose="02020603050405020304" pitchFamily="18" charset="0"/>
                    <a:cs typeface="Times New Roman" panose="02020603050405020304" pitchFamily="18" charset="0"/>
                  </a:rPr>
                  <a:t>j</a:t>
                </a:r>
                <a:r>
                  <a:rPr lang="en-US" altLang="zh-TW" sz="2800" dirty="0" err="1">
                    <a:solidFill>
                      <a:srgbClr val="0000FF"/>
                    </a:solidFill>
                    <a:latin typeface="Times New Roman" panose="02020603050405020304" pitchFamily="18" charset="0"/>
                    <a:cs typeface="Times New Roman" panose="02020603050405020304" pitchFamily="18" charset="0"/>
                  </a:rPr>
                  <a:t>th</a:t>
                </a:r>
                <a:r>
                  <a:rPr lang="en-US" altLang="zh-TW" sz="2800" dirty="0">
                    <a:solidFill>
                      <a:srgbClr val="0000FF"/>
                    </a:solidFill>
                    <a:latin typeface="Times New Roman" panose="02020603050405020304" pitchFamily="18" charset="0"/>
                    <a:cs typeface="Times New Roman" panose="02020603050405020304" pitchFamily="18" charset="0"/>
                  </a:rPr>
                  <a:t> word appears in document </a:t>
                </a:r>
                <a:r>
                  <a:rPr lang="en-US" altLang="zh-TW" sz="2800" i="1" dirty="0">
                    <a:solidFill>
                      <a:srgbClr val="0000FF"/>
                    </a:solidFill>
                    <a:latin typeface="Times New Roman" panose="02020603050405020304" pitchFamily="18" charset="0"/>
                    <a:cs typeface="Times New Roman" panose="02020603050405020304" pitchFamily="18" charset="0"/>
                  </a:rPr>
                  <a:t>i</a:t>
                </a:r>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that the number of unique words is likely to be large, we will make the naive-Bayes assumption</a:t>
                </a:r>
              </a:p>
              <a:p>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smtClean="0">
                                <a:latin typeface="Cambria Math" panose="02040503050406030204" pitchFamily="18" charset="0"/>
                                <a:cs typeface="Times New Roman" panose="02020603050405020304" pitchFamily="18" charset="0"/>
                              </a:rPr>
                              <m:t>𝒊</m:t>
                            </m:r>
                          </m:sub>
                        </m:sSub>
                      </m:e>
                      <m:e>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𝑖</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𝑐</m:t>
                        </m:r>
                        <m:r>
                          <a:rPr lang="en-US" altLang="zh-TW" sz="2800" b="1" i="1" smtClean="0">
                            <a:latin typeface="Cambria Math" panose="02040503050406030204" pitchFamily="18" charset="0"/>
                            <a:cs typeface="Times New Roman" panose="02020603050405020304" pitchFamily="18" charset="0"/>
                          </a:rPr>
                          <m:t>,…</m:t>
                        </m:r>
                      </m:e>
                    </m:d>
                    <m:r>
                      <a:rPr lang="en-US" altLang="zh-TW" sz="2800" b="1" i="1" smtClean="0">
                        <a:latin typeface="Cambria Math" panose="02040503050406030204" pitchFamily="18" charset="0"/>
                        <a:cs typeface="Times New Roman" panose="02020603050405020304" pitchFamily="18" charset="0"/>
                      </a:rPr>
                      <m:t>=</m:t>
                    </m:r>
                    <m:nary>
                      <m:naryPr>
                        <m:chr m:val="∏"/>
                        <m:ctrlPr>
                          <a:rPr lang="en-US" altLang="zh-TW" sz="2800" b="1" i="1" smtClean="0">
                            <a:latin typeface="Cambria Math" panose="02040503050406030204" pitchFamily="18" charset="0"/>
                            <a:cs typeface="Times New Roman" panose="02020603050405020304" pitchFamily="18" charset="0"/>
                          </a:rPr>
                        </m:ctrlPr>
                      </m:naryPr>
                      <m:sub>
                        <m:r>
                          <a:rPr lang="en-US" altLang="zh-TW" sz="2800" b="0" i="1" smtClean="0">
                            <a:latin typeface="Cambria Math" panose="02040503050406030204" pitchFamily="18" charset="0"/>
                            <a:cs typeface="Times New Roman" panose="02020603050405020304" pitchFamily="18" charset="0"/>
                          </a:rPr>
                          <m:t>𝑗</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𝑝</m:t>
                            </m:r>
                            <m:r>
                              <a:rPr lang="en-US" altLang="zh-TW" sz="2800" b="0"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sub>
                        </m:sSub>
                        <m:r>
                          <a:rPr lang="en-US" altLang="zh-TW" sz="2800" b="1" i="1" smtClean="0">
                            <a:latin typeface="Cambria Math" panose="02040503050406030204" pitchFamily="18" charset="0"/>
                            <a:cs typeface="Times New Roman" panose="02020603050405020304" pitchFamily="18" charset="0"/>
                          </a:rPr>
                          <m:t>|</m:t>
                        </m:r>
                      </m:e>
                    </m:nary>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𝑡</m:t>
                        </m:r>
                      </m:e>
                      <m:sub>
                        <m:r>
                          <a:rPr lang="en-US" altLang="zh-TW" sz="2800" b="0" i="1" smtClean="0">
                            <a:latin typeface="Cambria Math" panose="02040503050406030204" pitchFamily="18" charset="0"/>
                            <a:cs typeface="Times New Roman" panose="02020603050405020304" pitchFamily="18" charset="0"/>
                          </a:rPr>
                          <m:t>𝑖</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𝑐</m:t>
                    </m:r>
                    <m:r>
                      <a:rPr lang="en-US" altLang="zh-TW" sz="2800" b="1" i="1">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a:t>
                </a:r>
              </a:p>
            </p:txBody>
          </p:sp>
        </mc:Choice>
        <mc:Fallback xmlns="">
          <p:sp>
            <p:nvSpPr>
              <p:cNvPr id="3" name="Rectangle 2"/>
              <p:cNvSpPr>
                <a:spLocks noRot="1" noChangeAspect="1" noMove="1" noResize="1" noEditPoints="1" noAdjustHandles="1" noChangeArrowheads="1" noChangeShapeType="1" noTextEdit="1"/>
              </p:cNvSpPr>
              <p:nvPr/>
            </p:nvSpPr>
            <p:spPr>
              <a:xfrm>
                <a:off x="737420" y="691973"/>
                <a:ext cx="11021962" cy="5766194"/>
              </a:xfrm>
              <a:prstGeom prst="rect">
                <a:avLst/>
              </a:prstGeom>
              <a:blipFill>
                <a:blip r:embed="rId2"/>
                <a:stretch>
                  <a:fillRect l="-996" t="-1164" r="-1715" b="-17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35741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Rectangle 4"/>
              <p:cNvSpPr/>
              <p:nvPr/>
            </p:nvSpPr>
            <p:spPr>
              <a:xfrm>
                <a:off x="459530" y="691973"/>
                <a:ext cx="11565321" cy="6218947"/>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bag-of-words model assumes the ordering of the words is not important. For example,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oMath>
                </a14:m>
                <a:r>
                  <a:rPr lang="en-US" altLang="zh-TW" sz="2800" dirty="0">
                    <a:latin typeface="Times New Roman" panose="02020603050405020304" pitchFamily="18" charset="0"/>
                    <a:cs typeface="Times New Roman" panose="02020603050405020304" pitchFamily="18" charset="0"/>
                  </a:rPr>
                  <a:t>  is identical for the following two documents </a:t>
                </a:r>
              </a:p>
              <a:p>
                <a:pPr lvl="1"/>
                <a:r>
                  <a:rPr lang="en-US" altLang="zh-TW" sz="2400" dirty="0">
                    <a:solidFill>
                      <a:srgbClr val="0000FF"/>
                    </a:solidFill>
                    <a:latin typeface="Times New Roman" panose="02020603050405020304" pitchFamily="18" charset="0"/>
                    <a:cs typeface="Times New Roman" panose="02020603050405020304" pitchFamily="18" charset="0"/>
                  </a:rPr>
                  <a:t>1. The quick brown fox jumps over the lazy dog.</a:t>
                </a:r>
              </a:p>
              <a:p>
                <a:pPr lvl="1"/>
                <a:r>
                  <a:rPr lang="en-US" altLang="zh-TW" sz="2400" dirty="0">
                    <a:solidFill>
                      <a:srgbClr val="0000FF"/>
                    </a:solidFill>
                    <a:latin typeface="Times New Roman" panose="02020603050405020304" pitchFamily="18" charset="0"/>
                    <a:cs typeface="Times New Roman" panose="02020603050405020304" pitchFamily="18" charset="0"/>
                  </a:rPr>
                  <a:t>2. Dog quick lazy the jumps fox brown the over</a:t>
                </a:r>
                <a:r>
                  <a:rPr lang="en-US" altLang="zh-TW" sz="2800" dirty="0">
                    <a:latin typeface="Times New Roman" panose="02020603050405020304" pitchFamily="18" charset="0"/>
                    <a:cs typeface="Times New Roman" panose="02020603050405020304" pitchFamily="18" charset="0"/>
                  </a:rPr>
                  <a:t>.</a:t>
                </a:r>
              </a:p>
              <a:p>
                <a:pPr lvl="1"/>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use </a:t>
                </a:r>
                <a:r>
                  <a:rPr lang="en-US" altLang="zh-TW" sz="2800" dirty="0" err="1">
                    <a:latin typeface="Times New Roman" panose="02020603050405020304" pitchFamily="18" charset="0"/>
                    <a:cs typeface="Times New Roman" panose="02020603050405020304" pitchFamily="18" charset="0"/>
                  </a:rPr>
                  <a:t>multinomials</a:t>
                </a:r>
                <a:r>
                  <a:rPr lang="en-US" altLang="zh-TW" sz="2800" dirty="0">
                    <a:latin typeface="Times New Roman" panose="02020603050405020304" pitchFamily="18" charset="0"/>
                    <a:cs typeface="Times New Roman" panose="02020603050405020304" pitchFamily="18" charset="0"/>
                  </a:rPr>
                  <a:t> for the class-conditional distributions.</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e>
                        <m:e>
                          <m:r>
                            <a:rPr lang="en-US" altLang="zh-TW" sz="2800" b="1" i="1" smtClean="0">
                              <a:latin typeface="Cambria Math" panose="02040503050406030204" pitchFamily="18" charset="0"/>
                              <a:cs typeface="Times New Roman" panose="02020603050405020304" pitchFamily="18" charset="0"/>
                            </a:rPr>
                            <m:t>𝒒</m:t>
                          </m:r>
                        </m:e>
                      </m:d>
                      <m:r>
                        <a:rPr lang="en-US" altLang="zh-TW" sz="2800" b="1" i="1" smtClean="0">
                          <a:latin typeface="Cambria Math" panose="02040503050406030204" pitchFamily="18" charset="0"/>
                          <a:cs typeface="Times New Roman" panose="02020603050405020304" pitchFamily="18" charset="0"/>
                        </a:rPr>
                        <m:t>=</m:t>
                      </m:r>
                      <m:d>
                        <m:dPr>
                          <m:ctrlPr>
                            <a:rPr lang="en-US" altLang="zh-TW" sz="2800" b="1" i="1" smtClean="0">
                              <a:latin typeface="Cambria Math" panose="02040503050406030204" pitchFamily="18" charset="0"/>
                              <a:cs typeface="Times New Roman" panose="02020603050405020304" pitchFamily="18" charset="0"/>
                            </a:rPr>
                          </m:ctrlPr>
                        </m:dPr>
                        <m:e>
                          <m:f>
                            <m:fPr>
                              <m:ctrlPr>
                                <a:rPr lang="en-US" altLang="zh-TW" sz="2800" b="1" i="1" smtClean="0">
                                  <a:latin typeface="Cambria Math" panose="02040503050406030204" pitchFamily="18" charset="0"/>
                                  <a:cs typeface="Times New Roman" panose="02020603050405020304" pitchFamily="18" charset="0"/>
                                </a:rPr>
                              </m:ctrlPr>
                            </m:fPr>
                            <m:num>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𝑠</m:t>
                                  </m:r>
                                </m:e>
                                <m:sub>
                                  <m:r>
                                    <a:rPr lang="en-US" altLang="zh-TW" sz="2800" b="0" i="1" smtClean="0">
                                      <a:latin typeface="Cambria Math" panose="02040503050406030204" pitchFamily="18" charset="0"/>
                                      <a:cs typeface="Times New Roman" panose="02020603050405020304" pitchFamily="18" charset="0"/>
                                    </a:rPr>
                                    <m:t>𝑖</m:t>
                                  </m:r>
                                </m:sub>
                              </m:sSub>
                              <m:r>
                                <a:rPr lang="en-US" altLang="zh-TW" sz="2800" b="1" i="1" smtClean="0">
                                  <a:latin typeface="Cambria Math" panose="02040503050406030204" pitchFamily="18" charset="0"/>
                                  <a:cs typeface="Times New Roman" panose="02020603050405020304" pitchFamily="18" charset="0"/>
                                </a:rPr>
                                <m:t>!</m:t>
                              </m:r>
                            </m:num>
                            <m:den>
                              <m:nary>
                                <m:naryPr>
                                  <m:chr m:val="∏"/>
                                  <m:ctrlPr>
                                    <a:rPr lang="en-US" altLang="zh-TW" sz="2800" b="1"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𝑗</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sub>
                                  </m:sSub>
                                  <m:r>
                                    <a:rPr lang="en-US" altLang="zh-TW" sz="2800" b="1" i="1" smtClean="0">
                                      <a:latin typeface="Cambria Math" panose="02040503050406030204" pitchFamily="18" charset="0"/>
                                      <a:cs typeface="Times New Roman" panose="02020603050405020304" pitchFamily="18" charset="0"/>
                                    </a:rPr>
                                    <m:t>!</m:t>
                                  </m:r>
                                </m:e>
                              </m:nary>
                            </m:den>
                          </m:f>
                        </m:e>
                      </m:d>
                      <m:nary>
                        <m:naryPr>
                          <m:chr m:val="∏"/>
                          <m:ctrlPr>
                            <a:rPr lang="en-US" altLang="zh-TW" sz="2800" b="1"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𝑗</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sSubSup>
                            <m:sSubSupPr>
                              <m:ctrlPr>
                                <a:rPr lang="en-US" altLang="zh-TW" sz="2800" i="1" smtClean="0">
                                  <a:latin typeface="Cambria Math" panose="02040503050406030204" pitchFamily="18" charset="0"/>
                                  <a:cs typeface="Times New Roman" panose="02020603050405020304" pitchFamily="18" charset="0"/>
                                </a:rPr>
                              </m:ctrlPr>
                            </m:sSubSupPr>
                            <m:e>
                              <m:r>
                                <a:rPr lang="en-US" altLang="zh-TW" sz="2800" b="0" i="1" smtClean="0">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𝑗</m:t>
                              </m:r>
                            </m:sub>
                            <m:sup>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sub>
                              </m:sSub>
                            </m:sup>
                          </m:sSubSup>
                        </m:e>
                      </m:nary>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𝑠</m:t>
                        </m:r>
                      </m:e>
                      <m:sub>
                        <m:r>
                          <a:rPr lang="en-US" altLang="zh-TW" sz="2800" i="1">
                            <a:latin typeface="Cambria Math" panose="02040503050406030204" pitchFamily="18" charset="0"/>
                            <a:cs typeface="Times New Roman" panose="02020603050405020304" pitchFamily="18" charset="0"/>
                          </a:rPr>
                          <m:t>𝑖</m:t>
                        </m:r>
                      </m:sub>
                    </m:sSub>
                    <m:r>
                      <a:rPr lang="en-US" altLang="zh-TW" sz="2800" b="0" i="0" smtClean="0">
                        <a:latin typeface="Cambria Math" panose="02040503050406030204" pitchFamily="18" charset="0"/>
                        <a:cs typeface="Times New Roman" panose="02020603050405020304" pitchFamily="18" charset="0"/>
                      </a:rPr>
                      <m:t>=</m:t>
                    </m:r>
                    <m:nary>
                      <m:naryPr>
                        <m:chr m:val="∑"/>
                        <m:ctrlPr>
                          <a:rPr lang="en-US" altLang="zh-TW" sz="2800" b="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𝑗</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sub>
                        </m:sSub>
                      </m:e>
                    </m:nary>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400" b="1" i="1" dirty="0" smtClean="0">
                        <a:latin typeface="Cambria Math" panose="02040503050406030204" pitchFamily="18" charset="0"/>
                        <a:cs typeface="Times New Roman" panose="02020603050405020304" pitchFamily="18" charset="0"/>
                      </a:rPr>
                      <m:t>𝒒</m:t>
                    </m:r>
                    <m:r>
                      <a:rPr lang="en-US" altLang="zh-TW" sz="2400" dirty="0">
                        <a:latin typeface="Cambria Math" panose="02040503050406030204" pitchFamily="18" charset="0"/>
                        <a:cs typeface="Times New Roman" panose="02020603050405020304" pitchFamily="18" charset="0"/>
                      </a:rPr>
                      <m:t>=</m:t>
                    </m:r>
                    <m:d>
                      <m:dPr>
                        <m:begChr m:val="["/>
                        <m:endChr m:val="]"/>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b="0" i="1" dirty="0" smtClean="0">
                                      <a:latin typeface="Cambria Math" panose="02040503050406030204" pitchFamily="18" charset="0"/>
                                      <a:cs typeface="Times New Roman" panose="02020603050405020304" pitchFamily="18" charset="0"/>
                                    </a:rPr>
                                    <m:t>𝑞</m:t>
                                  </m:r>
                                </m:e>
                                <m:sub>
                                  <m:r>
                                    <a:rPr lang="en-US" altLang="zh-TW" sz="2400" i="1" dirty="0">
                                      <a:latin typeface="Cambria Math" panose="02040503050406030204" pitchFamily="18" charset="0"/>
                                      <a:cs typeface="Times New Roman" panose="02020603050405020304" pitchFamily="18" charset="0"/>
                                    </a:rPr>
                                    <m:t>1</m:t>
                                  </m:r>
                                </m:sub>
                              </m:sSub>
                            </m:e>
                          </m:mr>
                          <m:mr>
                            <m:e>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b="0" i="1" dirty="0" smtClean="0">
                                      <a:latin typeface="Cambria Math" panose="02040503050406030204" pitchFamily="18" charset="0"/>
                                      <a:cs typeface="Times New Roman" panose="02020603050405020304" pitchFamily="18" charset="0"/>
                                    </a:rPr>
                                    <m:t>𝑞</m:t>
                                  </m:r>
                                </m:e>
                                <m:sub>
                                  <m:r>
                                    <a:rPr lang="en-US" altLang="zh-TW" sz="2400" i="1" dirty="0">
                                      <a:latin typeface="Cambria Math" panose="02040503050406030204" pitchFamily="18" charset="0"/>
                                      <a:cs typeface="Times New Roman" panose="02020603050405020304" pitchFamily="18" charset="0"/>
                                    </a:rPr>
                                    <m:t>𝐷</m:t>
                                  </m:r>
                                </m:sub>
                              </m:sSub>
                            </m:e>
                          </m:mr>
                        </m:m>
                      </m:e>
                    </m:d>
                  </m:oMath>
                </a14:m>
                <a:r>
                  <a:rPr lang="en-US" altLang="zh-TW" sz="2800" dirty="0">
                    <a:latin typeface="Times New Roman" panose="02020603050405020304" pitchFamily="18" charset="0"/>
                    <a:cs typeface="Times New Roman" panose="02020603050405020304" pitchFamily="18" charset="0"/>
                  </a:rPr>
                  <a:t> are a set of parameters, each of which</a:t>
                </a:r>
              </a:p>
              <a:p>
                <a:r>
                  <a:rPr lang="en-US" altLang="zh-TW" sz="2800" dirty="0">
                    <a:latin typeface="Times New Roman" panose="02020603050405020304" pitchFamily="18" charset="0"/>
                    <a:cs typeface="Times New Roman" panose="02020603050405020304" pitchFamily="18" charset="0"/>
                  </a:rPr>
                  <a:t>     is a probability </a:t>
                </a:r>
                <a14:m>
                  <m:oMath xmlns:m="http://schemas.openxmlformats.org/officeDocument/2006/math">
                    <m:nary>
                      <m:naryPr>
                        <m:chr m:val="∑"/>
                        <m:ctrlPr>
                          <a:rPr lang="en-US" altLang="zh-TW" sz="2800" i="1" dirty="0">
                            <a:latin typeface="Cambria Math" panose="02040503050406030204" pitchFamily="18" charset="0"/>
                            <a:cs typeface="Times New Roman" panose="02020603050405020304" pitchFamily="18" charset="0"/>
                          </a:rPr>
                        </m:ctrlPr>
                      </m:naryPr>
                      <m:sub>
                        <m:r>
                          <m:rPr>
                            <m:brk m:alnAt="23"/>
                          </m:rPr>
                          <a:rPr lang="en-US" altLang="zh-TW" sz="2800" i="1" dirty="0">
                            <a:latin typeface="Cambria Math" panose="02040503050406030204" pitchFamily="18" charset="0"/>
                            <a:cs typeface="Times New Roman" panose="02020603050405020304" pitchFamily="18" charset="0"/>
                          </a:rPr>
                          <m:t>𝑗</m:t>
                        </m:r>
                        <m:r>
                          <a:rPr lang="en-US" altLang="zh-TW" sz="2800" i="1" dirty="0">
                            <a:latin typeface="Cambria Math" panose="02040503050406030204" pitchFamily="18" charset="0"/>
                            <a:cs typeface="Times New Roman" panose="02020603050405020304" pitchFamily="18" charset="0"/>
                          </a:rPr>
                          <m:t>=1</m:t>
                        </m:r>
                      </m:sub>
                      <m:sup>
                        <m:r>
                          <a:rPr lang="en-US" altLang="zh-TW" sz="2800" i="1" dirty="0">
                            <a:latin typeface="Cambria Math" panose="02040503050406030204" pitchFamily="18" charset="0"/>
                            <a:cs typeface="Times New Roman" panose="02020603050405020304" pitchFamily="18" charset="0"/>
                          </a:rPr>
                          <m:t>𝐷</m:t>
                        </m:r>
                      </m:sup>
                      <m:e>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𝑞</m:t>
                            </m:r>
                          </m:e>
                          <m:sub>
                            <m:r>
                              <a:rPr lang="en-US" altLang="zh-TW" sz="2800" i="1" dirty="0">
                                <a:latin typeface="Cambria Math" panose="02040503050406030204" pitchFamily="18" charset="0"/>
                                <a:cs typeface="Times New Roman" panose="02020603050405020304" pitchFamily="18" charset="0"/>
                              </a:rPr>
                              <m:t>𝑗</m:t>
                            </m:r>
                          </m:sub>
                        </m:sSub>
                      </m:e>
                    </m:nary>
                    <m:r>
                      <a:rPr lang="en-US" altLang="zh-TW" sz="2800" i="1" dirty="0">
                        <a:latin typeface="Cambria Math" panose="02040503050406030204" pitchFamily="18" charset="0"/>
                        <a:cs typeface="Times New Roman" panose="02020603050405020304" pitchFamily="18" charset="0"/>
                      </a:rPr>
                      <m:t>=1</m:t>
                    </m:r>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multinomial distribution </a:t>
                </a:r>
                <a:r>
                  <a:rPr lang="en-US" altLang="zh-TW" sz="2800" dirty="0">
                    <a:solidFill>
                      <a:srgbClr val="FF0000"/>
                    </a:solidFill>
                    <a:latin typeface="Times New Roman" panose="02020603050405020304" pitchFamily="18" charset="0"/>
                    <a:cs typeface="Times New Roman" panose="02020603050405020304" pitchFamily="18" charset="0"/>
                  </a:rPr>
                  <a:t>automatically makes the Naive Bayes </a:t>
                </a:r>
                <a:r>
                  <a:rPr lang="en-US" altLang="zh-TW" sz="2800" dirty="0">
                    <a:latin typeface="Times New Roman" panose="02020603050405020304" pitchFamily="18" charset="0"/>
                    <a:cs typeface="Times New Roman" panose="02020603050405020304" pitchFamily="18" charset="0"/>
                  </a:rPr>
                  <a:t>assumption through the product over </a:t>
                </a:r>
                <a14:m>
                  <m:oMath xmlns:m="http://schemas.openxmlformats.org/officeDocument/2006/math">
                    <m:r>
                      <m:rPr>
                        <m:brk m:alnAt="23"/>
                      </m:rPr>
                      <a:rPr lang="en-US" altLang="zh-TW" sz="2800" i="1">
                        <a:latin typeface="Cambria Math" panose="02040503050406030204" pitchFamily="18" charset="0"/>
                        <a:cs typeface="Times New Roman" panose="02020603050405020304" pitchFamily="18" charset="0"/>
                      </a:rPr>
                      <m:t>𝑗</m:t>
                    </m:r>
                  </m:oMath>
                </a14:m>
                <a:r>
                  <a:rPr lang="en-US" altLang="zh-TW" sz="2800" dirty="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9530" y="691973"/>
                <a:ext cx="11565321" cy="6218947"/>
              </a:xfrm>
              <a:prstGeom prst="rect">
                <a:avLst/>
              </a:prstGeom>
              <a:blipFill>
                <a:blip r:embed="rId3"/>
                <a:stretch>
                  <a:fillRect l="-948" t="-1078" r="-1739" b="-1863"/>
                </a:stretch>
              </a:blipFill>
            </p:spPr>
            <p:txBody>
              <a:bodyPr/>
              <a:lstStyle/>
              <a:p>
                <a:r>
                  <a:rPr lang="zh-TW" altLang="en-US">
                    <a:noFill/>
                  </a:rPr>
                  <a:t> </a:t>
                </a:r>
              </a:p>
            </p:txBody>
          </p:sp>
        </mc:Fallback>
      </mc:AlternateContent>
      <p:sp>
        <p:nvSpPr>
          <p:cNvPr id="6" name="Rectangle 5"/>
          <p:cNvSpPr/>
          <p:nvPr/>
        </p:nvSpPr>
        <p:spPr>
          <a:xfrm>
            <a:off x="4624378" y="107198"/>
            <a:ext cx="2978444"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Classifying Text</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5949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Rectangle 4"/>
          <p:cNvSpPr/>
          <p:nvPr/>
        </p:nvSpPr>
        <p:spPr>
          <a:xfrm>
            <a:off x="4624378" y="107198"/>
            <a:ext cx="2978444"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Classifying Text</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268323" y="691973"/>
                <a:ext cx="11690553" cy="6377772"/>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There will be one multinomial, and hence one </a:t>
                </a:r>
                <a14:m>
                  <m:oMath xmlns:m="http://schemas.openxmlformats.org/officeDocument/2006/math">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b="0" i="1" smtClean="0">
                            <a:latin typeface="Cambria Math" panose="02040503050406030204" pitchFamily="18" charset="0"/>
                            <a:cs typeface="Times New Roman" panose="02020603050405020304" pitchFamily="18" charset="0"/>
                          </a:rPr>
                          <m:t>𝑐</m:t>
                        </m:r>
                      </m:sub>
                    </m:sSub>
                  </m:oMath>
                </a14:m>
                <a:r>
                  <a:rPr lang="en-US" altLang="zh-TW" sz="2800" dirty="0">
                    <a:latin typeface="Times New Roman" panose="02020603050405020304" pitchFamily="18" charset="0"/>
                    <a:cs typeface="Times New Roman" panose="02020603050405020304" pitchFamily="18" charset="0"/>
                  </a:rPr>
                  <a:t>, for each class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𝑐</m:t>
                    </m:r>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Given the set of training objects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r>
                      <a:rPr lang="en-US" altLang="zh-TW" sz="2800" b="1" i="1">
                        <a:latin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 corresponding to class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𝑐</m:t>
                    </m:r>
                  </m:oMath>
                </a14:m>
                <a:r>
                  <a:rPr lang="en-US" altLang="zh-TW" sz="2800" dirty="0">
                    <a:latin typeface="Times New Roman" panose="02020603050405020304" pitchFamily="18" charset="0"/>
                    <a:cs typeface="Times New Roman" panose="02020603050405020304" pitchFamily="18" charset="0"/>
                  </a:rPr>
                  <a:t>, i.e.,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0" i="1" smtClean="0">
                            <a:latin typeface="Cambria Math" panose="02040503050406030204" pitchFamily="18" charset="0"/>
                            <a:cs typeface="Times New Roman" panose="02020603050405020304" pitchFamily="18" charset="0"/>
                          </a:rPr>
                          <m:t>1</m:t>
                        </m:r>
                      </m:sub>
                    </m:sSub>
                    <m:r>
                      <a:rPr lang="en-US" altLang="zh-TW" sz="2800" b="1" i="1" smtClean="0">
                        <a:latin typeface="Cambria Math" panose="02040503050406030204" pitchFamily="18" charset="0"/>
                        <a:cs typeface="Times New Roman" panose="02020603050405020304" pitchFamily="18" charset="0"/>
                      </a:rPr>
                      <m:t>, </m:t>
                    </m:r>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𝑁</m:t>
                            </m:r>
                          </m:e>
                          <m:sub>
                            <m:r>
                              <a:rPr lang="en-US" altLang="zh-TW" sz="2800" b="0" i="1" smtClean="0">
                                <a:latin typeface="Cambria Math" panose="02040503050406030204" pitchFamily="18" charset="0"/>
                                <a:cs typeface="Times New Roman" panose="02020603050405020304" pitchFamily="18" charset="0"/>
                              </a:rPr>
                              <m:t>𝑐</m:t>
                            </m:r>
                          </m:sub>
                        </m:sSub>
                      </m:sub>
                    </m:sSub>
                  </m:oMath>
                </a14:m>
                <a:r>
                  <a:rPr lang="en-US" altLang="zh-TW" sz="2800" dirty="0">
                    <a:latin typeface="Times New Roman" panose="02020603050405020304" pitchFamily="18" charset="0"/>
                    <a:cs typeface="Times New Roman" panose="02020603050405020304" pitchFamily="18" charset="0"/>
                  </a:rPr>
                  <a:t>, using maximum likelihood (homework</a:t>
                </a:r>
                <a:r>
                  <a:rPr lang="zh-TW" altLang="en-US"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9.2) </a:t>
                </a:r>
                <a:r>
                  <a:rPr lang="en-US" altLang="zh-TW" sz="2800" dirty="0">
                    <a:latin typeface="Times New Roman" panose="02020603050405020304" pitchFamily="18" charset="0"/>
                    <a:cs typeface="Times New Roman" panose="02020603050405020304" pitchFamily="18" charset="0"/>
                  </a:rPr>
                  <a:t>to obtain</a:t>
                </a: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0" i="1">
                              <a:latin typeface="Cambria Math" panose="02040503050406030204" pitchFamily="18" charset="0"/>
                              <a:cs typeface="Times New Roman" panose="02020603050405020304" pitchFamily="18" charset="0"/>
                            </a:rPr>
                            <m:t>𝑞</m:t>
                          </m:r>
                        </m:e>
                        <m:sub>
                          <m:r>
                            <a:rPr lang="en-US" altLang="zh-TW" sz="2800" b="0" i="1">
                              <a:latin typeface="Cambria Math" panose="02040503050406030204" pitchFamily="18" charset="0"/>
                              <a:cs typeface="Times New Roman" panose="02020603050405020304" pitchFamily="18" charset="0"/>
                            </a:rPr>
                            <m:t>𝑐</m:t>
                          </m:r>
                          <m:r>
                            <a:rPr lang="en-US" altLang="zh-TW" sz="2800" b="0" i="1" smtClean="0">
                              <a:latin typeface="Cambria Math" panose="02040503050406030204" pitchFamily="18" charset="0"/>
                              <a:cs typeface="Times New Roman" panose="02020603050405020304" pitchFamily="18" charset="0"/>
                            </a:rPr>
                            <m:t>𝑗</m:t>
                          </m:r>
                        </m:sub>
                      </m:sSub>
                      <m:r>
                        <a:rPr lang="en-US" altLang="zh-TW" sz="2800" b="0" i="1" smtClean="0">
                          <a:latin typeface="Cambria Math" panose="02040503050406030204" pitchFamily="18" charset="0"/>
                          <a:cs typeface="Times New Roman" panose="02020603050405020304" pitchFamily="18" charset="0"/>
                        </a:rPr>
                        <m:t>=</m:t>
                      </m:r>
                      <m:f>
                        <m:fPr>
                          <m:ctrlPr>
                            <a:rPr lang="en-US" altLang="zh-TW" sz="2800" b="0" i="1" smtClean="0">
                              <a:latin typeface="Cambria Math" panose="02040503050406030204" pitchFamily="18" charset="0"/>
                              <a:cs typeface="Times New Roman" panose="02020603050405020304" pitchFamily="18" charset="0"/>
                            </a:rPr>
                          </m:ctrlPr>
                        </m:fPr>
                        <m:num>
                          <m:nary>
                            <m:naryPr>
                              <m:chr m:val="∑"/>
                              <m:ctrlPr>
                                <a:rPr lang="en-US" altLang="zh-TW" sz="2800" b="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𝑖</m:t>
                              </m:r>
                              <m:r>
                                <a:rPr lang="en-US" altLang="zh-TW" sz="2800" b="0" i="1" smtClean="0">
                                  <a:latin typeface="Cambria Math" panose="02040503050406030204" pitchFamily="18" charset="0"/>
                                  <a:cs typeface="Times New Roman" panose="02020603050405020304" pitchFamily="18" charset="0"/>
                                </a:rPr>
                                <m:t>=1</m:t>
                              </m:r>
                            </m:sub>
                            <m:sup>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𝑁</m:t>
                                  </m:r>
                                </m:e>
                                <m:sub>
                                  <m:r>
                                    <a:rPr lang="en-US" altLang="zh-TW" sz="2800" b="0" i="1" smtClean="0">
                                      <a:latin typeface="Cambria Math" panose="02040503050406030204" pitchFamily="18" charset="0"/>
                                      <a:cs typeface="Times New Roman" panose="02020603050405020304" pitchFamily="18" charset="0"/>
                                    </a:rPr>
                                    <m:t>𝑐</m:t>
                                  </m:r>
                                </m:sub>
                              </m:sSub>
                            </m:sup>
                            <m:e>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sub>
                              </m:sSub>
                            </m:e>
                          </m:nary>
                        </m:num>
                        <m:den>
                          <m:nary>
                            <m:naryPr>
                              <m:chr m:val="∑"/>
                              <m:ctrlPr>
                                <a:rPr lang="en-US" altLang="zh-TW" sz="2800" b="0" i="1" smtClean="0">
                                  <a:latin typeface="Cambria Math" panose="02040503050406030204" pitchFamily="18" charset="0"/>
                                  <a:cs typeface="Times New Roman" panose="02020603050405020304" pitchFamily="18" charset="0"/>
                                </a:rPr>
                              </m:ctrlPr>
                            </m:naryPr>
                            <m:sub>
                              <m:sSup>
                                <m:sSupPr>
                                  <m:ctrlPr>
                                    <a:rPr lang="en-US" altLang="zh-TW" sz="2800" b="0" i="1" smtClean="0">
                                      <a:latin typeface="Cambria Math" panose="02040503050406030204" pitchFamily="18" charset="0"/>
                                      <a:cs typeface="Times New Roman" panose="02020603050405020304" pitchFamily="18" charset="0"/>
                                    </a:rPr>
                                  </m:ctrlPr>
                                </m:sSupPr>
                                <m:e>
                                  <m:r>
                                    <m:rPr>
                                      <m:brk m:alnAt="23"/>
                                    </m:rPr>
                                    <a:rPr lang="en-US" altLang="zh-TW" sz="2800" b="0" i="1" smtClean="0">
                                      <a:latin typeface="Cambria Math" panose="02040503050406030204" pitchFamily="18" charset="0"/>
                                      <a:cs typeface="Times New Roman" panose="02020603050405020304" pitchFamily="18" charset="0"/>
                                    </a:rPr>
                                    <m:t>𝑗</m:t>
                                  </m:r>
                                </m:e>
                                <m:sup>
                                  <m:r>
                                    <a:rPr lang="en-US" altLang="zh-TW" sz="2800" b="0" i="1" smtClean="0">
                                      <a:latin typeface="Cambria Math" panose="02040503050406030204" pitchFamily="18" charset="0"/>
                                      <a:cs typeface="Times New Roman" panose="02020603050405020304" pitchFamily="18" charset="0"/>
                                    </a:rPr>
                                    <m:t>′</m:t>
                                  </m:r>
                                </m:sup>
                              </m:sSup>
                              <m:r>
                                <m:rPr>
                                  <m:brk m:alnAt="23"/>
                                </m:rP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𝐷</m:t>
                              </m:r>
                            </m:sup>
                            <m:e>
                              <m:nary>
                                <m:naryPr>
                                  <m:chr m:val="∑"/>
                                  <m:ctrlPr>
                                    <a:rPr lang="en-US" altLang="zh-TW" sz="2800" b="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𝑖</m:t>
                                  </m:r>
                                  <m:r>
                                    <a:rPr lang="en-US" altLang="zh-TW" sz="2800" b="0" i="1" smtClean="0">
                                      <a:latin typeface="Cambria Math" panose="02040503050406030204" pitchFamily="18" charset="0"/>
                                      <a:cs typeface="Times New Roman" panose="02020603050405020304" pitchFamily="18" charset="0"/>
                                    </a:rPr>
                                    <m:t>=1</m:t>
                                  </m:r>
                                </m:sub>
                                <m:sup>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𝑁</m:t>
                                      </m:r>
                                    </m:e>
                                    <m:sub>
                                      <m:r>
                                        <a:rPr lang="en-US" altLang="zh-TW" sz="2800" b="0" i="1" smtClean="0">
                                          <a:latin typeface="Cambria Math" panose="02040503050406030204" pitchFamily="18" charset="0"/>
                                          <a:cs typeface="Times New Roman" panose="02020603050405020304" pitchFamily="18" charset="0"/>
                                        </a:rPr>
                                        <m:t>𝑐</m:t>
                                      </m:r>
                                    </m:sub>
                                  </m:sSub>
                                </m:sup>
                                <m:e>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cs typeface="Times New Roman" panose="02020603050405020304" pitchFamily="18" charset="0"/>
                                        </a:rPr>
                                        <m:t>𝑖𝑗</m:t>
                                      </m:r>
                                      <m:r>
                                        <a:rPr lang="en-US" altLang="zh-TW" sz="2800" b="0" i="1" smtClean="0">
                                          <a:latin typeface="Cambria Math" panose="02040503050406030204" pitchFamily="18" charset="0"/>
                                          <a:cs typeface="Times New Roman" panose="02020603050405020304" pitchFamily="18" charset="0"/>
                                        </a:rPr>
                                        <m:t>′</m:t>
                                      </m:r>
                                    </m:sub>
                                  </m:sSub>
                                </m:e>
                              </m:nary>
                            </m:e>
                          </m:nary>
                        </m:den>
                      </m:f>
                      <m:r>
                        <a:rPr lang="en-US" altLang="zh-TW" sz="2800" b="0" i="1" smtClean="0">
                          <a:latin typeface="Cambria Math" panose="02040503050406030204" pitchFamily="18" charset="0"/>
                          <a:cs typeface="Times New Roman" panose="02020603050405020304" pitchFamily="18" charset="0"/>
                        </a:rPr>
                        <m:t>, </m:t>
                      </m:r>
                      <m:r>
                        <a:rPr lang="en-US" altLang="zh-TW" sz="2800" b="0" i="1" smtClean="0">
                          <a:latin typeface="Cambria Math" panose="02040503050406030204" pitchFamily="18" charset="0"/>
                          <a:cs typeface="Times New Roman" panose="02020603050405020304" pitchFamily="18" charset="0"/>
                        </a:rPr>
                        <m:t>𝑐</m:t>
                      </m:r>
                      <m:r>
                        <a:rPr lang="en-US" altLang="zh-TW" sz="2800" b="0" i="1" smtClean="0">
                          <a:latin typeface="Cambria Math" panose="02040503050406030204" pitchFamily="18" charset="0"/>
                          <a:cs typeface="Times New Roman" panose="02020603050405020304" pitchFamily="18" charset="0"/>
                        </a:rPr>
                        <m:t>=1,⋯,</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𝐶</m:t>
                      </m:r>
                    </m:oMath>
                  </m:oMathPara>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Assume the prior distribution </a:t>
                </a:r>
                <a14:m>
                  <m:oMath xmlns:m="http://schemas.openxmlformats.org/officeDocument/2006/math">
                    <m:r>
                      <a:rPr lang="en-US" altLang="zh-TW" sz="2800" b="0" i="1" smtClean="0">
                        <a:latin typeface="Cambria Math" panose="02040503050406030204" pitchFamily="18" charset="0"/>
                        <a:cs typeface="Times New Roman" panose="02020603050405020304" pitchFamily="18" charset="0"/>
                      </a:rPr>
                      <m:t>𝑃</m:t>
                    </m:r>
                    <m:d>
                      <m:dPr>
                        <m:ctrlPr>
                          <a:rPr lang="en-US" altLang="zh-TW" sz="2800" b="0" i="1" smtClean="0">
                            <a:latin typeface="Cambria Math" panose="02040503050406030204" pitchFamily="18" charset="0"/>
                            <a:cs typeface="Times New Roman" panose="02020603050405020304" pitchFamily="18" charset="0"/>
                          </a:rPr>
                        </m:ctrlPr>
                      </m:dPr>
                      <m:e>
                        <m:sSub>
                          <m:sSubPr>
                            <m:ctrlPr>
                              <a:rPr lang="en-US" altLang="zh-TW" sz="2800" b="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𝑇</m:t>
                            </m:r>
                          </m:e>
                          <m:sub>
                            <m:r>
                              <m:rPr>
                                <m:sty m:val="p"/>
                              </m:rPr>
                              <a:rPr lang="en-US" altLang="zh-TW" sz="2800" b="0" i="0" smtClean="0">
                                <a:latin typeface="Cambria Math" panose="02040503050406030204" pitchFamily="18" charset="0"/>
                                <a:cs typeface="Times New Roman" panose="02020603050405020304" pitchFamily="18" charset="0"/>
                              </a:rPr>
                              <m:t>new</m:t>
                            </m:r>
                          </m:sub>
                        </m:sSub>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𝑐</m:t>
                        </m:r>
                      </m:e>
                      <m:e>
                        <m:r>
                          <a:rPr lang="en-US" altLang="zh-TW" sz="2800" b="1" i="1" smtClean="0">
                            <a:latin typeface="Cambria Math" panose="02040503050406030204" pitchFamily="18" charset="0"/>
                            <a:cs typeface="Times New Roman" panose="02020603050405020304" pitchFamily="18" charset="0"/>
                          </a:rPr>
                          <m:t>𝑿</m:t>
                        </m:r>
                        <m:r>
                          <a:rPr lang="en-US" altLang="zh-TW" sz="2800" b="1" i="1" smtClean="0">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𝒕</m:t>
                        </m:r>
                      </m:e>
                    </m:d>
                    <m:r>
                      <a:rPr lang="en-US" altLang="zh-TW" sz="2800" b="0" i="1" smtClean="0">
                        <a:latin typeface="Cambria Math" panose="02040503050406030204" pitchFamily="18" charset="0"/>
                        <a:cs typeface="Times New Roman" panose="02020603050405020304" pitchFamily="18" charset="0"/>
                      </a:rPr>
                      <m:t>=</m:t>
                    </m:r>
                    <m:f>
                      <m:fPr>
                        <m:ctrlPr>
                          <a:rPr lang="en-US" altLang="zh-TW" sz="2800" b="0" i="1" smtClean="0">
                            <a:latin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cs typeface="Times New Roman" panose="02020603050405020304" pitchFamily="18" charset="0"/>
                          </a:rPr>
                          <m:t>1</m:t>
                        </m:r>
                      </m:num>
                      <m:den>
                        <m:r>
                          <a:rPr lang="en-US" altLang="zh-TW" sz="2800" b="0" i="1" smtClean="0">
                            <a:latin typeface="Cambria Math" panose="02040503050406030204" pitchFamily="18" charset="0"/>
                            <a:cs typeface="Times New Roman" panose="02020603050405020304" pitchFamily="18" charset="0"/>
                          </a:rPr>
                          <m:t>𝐶</m:t>
                        </m:r>
                      </m:den>
                    </m:f>
                    <m:r>
                      <a:rPr lang="en-US" altLang="zh-TW" sz="2800" b="0" i="1" smtClean="0">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we make  predictions</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e>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e>
                      </m:d>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cs typeface="Times New Roman" panose="02020603050405020304" pitchFamily="18" charset="0"/>
                                    </a:rPr>
                                    <m:t> </m:t>
                                  </m:r>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e>
                          </m:d>
                          <m:r>
                            <a:rPr lang="en-US" altLang="zh-TW" sz="2800" i="1">
                              <a:latin typeface="Cambria Math" panose="02040503050406030204" pitchFamily="18" charset="0"/>
                              <a:cs typeface="Times New Roman" panose="02020603050405020304" pitchFamily="18" charset="0"/>
                            </a:rPr>
                            <m:t>𝑝</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r>
                            <a:rPr lang="en-US" altLang="zh-TW" sz="2800" b="1" i="1">
                              <a:latin typeface="Cambria Math" panose="02040503050406030204" pitchFamily="18" charset="0"/>
                              <a:cs typeface="Times New Roman" panose="02020603050405020304" pitchFamily="18" charset="0"/>
                            </a:rPr>
                            <m:t>)</m:t>
                          </m:r>
                        </m:num>
                        <m:den>
                          <m:nary>
                            <m:naryPr>
                              <m:chr m:val="∑"/>
                              <m:ctrlPr>
                                <a:rPr lang="en-US" altLang="zh-TW" sz="2800" b="1" i="1">
                                  <a:latin typeface="Cambria Math" panose="02040503050406030204" pitchFamily="18" charset="0"/>
                                  <a:cs typeface="Times New Roman" panose="02020603050405020304" pitchFamily="18" charset="0"/>
                                </a:rPr>
                              </m:ctrlPr>
                            </m:naryPr>
                            <m:sub>
                              <m:sSup>
                                <m:sSupPr>
                                  <m:ctrlPr>
                                    <a:rPr lang="en-US" altLang="zh-TW" sz="2800" i="1">
                                      <a:latin typeface="Cambria Math" panose="02040503050406030204" pitchFamily="18" charset="0"/>
                                      <a:cs typeface="Times New Roman" panose="02020603050405020304" pitchFamily="18" charset="0"/>
                                    </a:rPr>
                                  </m:ctrlPr>
                                </m:sSupPr>
                                <m:e>
                                  <m:r>
                                    <m:rPr>
                                      <m:brk m:alnAt="23"/>
                                    </m:rPr>
                                    <a:rPr lang="en-US" altLang="zh-TW" sz="2800" b="0" i="1">
                                      <a:latin typeface="Cambria Math" panose="02040503050406030204" pitchFamily="18" charset="0"/>
                                      <a:cs typeface="Times New Roman" panose="02020603050405020304" pitchFamily="18" charset="0"/>
                                    </a:rPr>
                                    <m:t>𝑐</m:t>
                                  </m:r>
                                </m:e>
                                <m:sup>
                                  <m:r>
                                    <a:rPr lang="en-US" altLang="zh-TW" sz="2800" b="0" i="1">
                                      <a:latin typeface="Cambria Math" panose="02040503050406030204" pitchFamily="18" charset="0"/>
                                      <a:cs typeface="Times New Roman" panose="02020603050405020304" pitchFamily="18" charset="0"/>
                                    </a:rPr>
                                    <m:t>′</m:t>
                                  </m:r>
                                </m:sup>
                              </m:sSup>
                              <m:r>
                                <m:rPr>
                                  <m:brk m:alnAt="23"/>
                                </m:rPr>
                                <a:rPr lang="en-US" altLang="zh-TW" sz="2800" b="0" i="1">
                                  <a:latin typeface="Cambria Math" panose="02040503050406030204" pitchFamily="18" charset="0"/>
                                  <a:cs typeface="Times New Roman" panose="02020603050405020304" pitchFamily="18" charset="0"/>
                                </a:rPr>
                                <m:t>=</m:t>
                              </m:r>
                              <m:r>
                                <a:rPr lang="en-US" altLang="zh-TW" sz="2800" b="0" i="1">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𝐶</m:t>
                              </m:r>
                            </m:sup>
                            <m:e>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cs typeface="Times New Roman" panose="02020603050405020304" pitchFamily="18" charset="0"/>
                                        </a:rPr>
                                        <m:t> </m:t>
                                      </m:r>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i="1">
                                          <a:solidFill>
                                            <a:srgbClr val="FF0000"/>
                                          </a:solidFill>
                                          <a:latin typeface="Cambria Math" panose="02040503050406030204" pitchFamily="18" charset="0"/>
                                          <a:cs typeface="Times New Roman" panose="02020603050405020304" pitchFamily="18" charset="0"/>
                                        </a:rPr>
                                        <m:t>𝑐</m:t>
                                      </m:r>
                                    </m:e>
                                    <m:sup>
                                      <m:r>
                                        <a:rPr lang="en-US" altLang="zh-TW" sz="2800" i="1">
                                          <a:solidFill>
                                            <a:srgbClr val="FF0000"/>
                                          </a:solidFill>
                                          <a:latin typeface="Cambria Math" panose="02040503050406030204" pitchFamily="18" charset="0"/>
                                          <a:cs typeface="Times New Roman" panose="02020603050405020304" pitchFamily="18" charset="0"/>
                                        </a:rPr>
                                        <m:t>′</m:t>
                                      </m:r>
                                    </m:sup>
                                  </m:sSup>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e>
                              </m:d>
                              <m:r>
                                <a:rPr lang="en-US" altLang="zh-TW" sz="2800" i="1">
                                  <a:latin typeface="Cambria Math" panose="02040503050406030204" pitchFamily="18" charset="0"/>
                                  <a:cs typeface="Times New Roman" panose="02020603050405020304" pitchFamily="18" charset="0"/>
                                </a:rPr>
                                <m:t>𝑝</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r>
                                <a:rPr lang="en-US" altLang="zh-TW" sz="2800" b="1" i="1">
                                  <a:latin typeface="Cambria Math" panose="02040503050406030204" pitchFamily="18" charset="0"/>
                                  <a:cs typeface="Times New Roman" panose="02020603050405020304" pitchFamily="18" charset="0"/>
                                </a:rPr>
                                <m:t>)</m:t>
                              </m:r>
                            </m:e>
                          </m:nary>
                        </m:den>
                      </m:f>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TW" sz="2600" i="1">
                        <a:latin typeface="Cambria Math" panose="02040503050406030204" pitchFamily="18" charset="0"/>
                        <a:cs typeface="Times New Roman" panose="02020603050405020304" pitchFamily="18" charset="0"/>
                      </a:rPr>
                      <m:t>𝑝</m:t>
                    </m:r>
                    <m:d>
                      <m:dPr>
                        <m:ctrlPr>
                          <a:rPr lang="en-US" altLang="zh-TW" sz="2600" i="1">
                            <a:latin typeface="Cambria Math" panose="02040503050406030204" pitchFamily="18" charset="0"/>
                            <a:cs typeface="Times New Roman" panose="02020603050405020304" pitchFamily="18" charset="0"/>
                          </a:rPr>
                        </m:ctrlPr>
                      </m:dPr>
                      <m:e>
                        <m:sSub>
                          <m:sSubPr>
                            <m:ctrlPr>
                              <a:rPr lang="en-US" altLang="zh-TW" sz="2600" b="1" i="1">
                                <a:solidFill>
                                  <a:srgbClr val="0000FF"/>
                                </a:solidFill>
                                <a:latin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cs typeface="Times New Roman" panose="02020603050405020304" pitchFamily="18" charset="0"/>
                              </a:rPr>
                              <m:t>𝒙</m:t>
                            </m:r>
                          </m:e>
                          <m:sub>
                            <m:r>
                              <a:rPr lang="en-US" altLang="zh-TW" sz="26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en-US" altLang="zh-TW" sz="2600" b="1" i="1">
                                <a:solidFill>
                                  <a:srgbClr val="FF0000"/>
                                </a:solidFill>
                                <a:latin typeface="Cambria Math" panose="02040503050406030204" pitchFamily="18" charset="0"/>
                                <a:cs typeface="Times New Roman" panose="02020603050405020304" pitchFamily="18" charset="0"/>
                              </a:rPr>
                              <m:t> </m:t>
                            </m:r>
                            <m:r>
                              <a:rPr lang="en-US" altLang="zh-TW" sz="2600" i="1">
                                <a:solidFill>
                                  <a:srgbClr val="FF0000"/>
                                </a:solidFill>
                                <a:latin typeface="Cambria Math" panose="02040503050406030204" pitchFamily="18" charset="0"/>
                                <a:cs typeface="Times New Roman" panose="02020603050405020304" pitchFamily="18" charset="0"/>
                              </a:rPr>
                              <m:t>𝑇</m:t>
                            </m:r>
                          </m:e>
                          <m:sub>
                            <m:r>
                              <a:rPr lang="en-US" altLang="zh-TW" sz="2600" i="1">
                                <a:solidFill>
                                  <a:srgbClr val="FF0000"/>
                                </a:solidFill>
                                <a:latin typeface="Cambria Math" panose="02040503050406030204" pitchFamily="18" charset="0"/>
                                <a:cs typeface="Times New Roman" panose="02020603050405020304" pitchFamily="18" charset="0"/>
                              </a:rPr>
                              <m:t>𝑛𝑒𝑤</m:t>
                            </m:r>
                          </m:sub>
                        </m:sSub>
                        <m:r>
                          <a:rPr lang="en-US" altLang="zh-TW" sz="2600" i="1">
                            <a:solidFill>
                              <a:srgbClr val="FF0000"/>
                            </a:solidFill>
                            <a:latin typeface="Cambria Math" panose="02040503050406030204" pitchFamily="18" charset="0"/>
                            <a:cs typeface="Times New Roman" panose="02020603050405020304" pitchFamily="18" charset="0"/>
                          </a:rPr>
                          <m:t>=</m:t>
                        </m:r>
                        <m:r>
                          <a:rPr lang="en-US" altLang="zh-TW" sz="2600" i="1">
                            <a:solidFill>
                              <a:srgbClr val="FF0000"/>
                            </a:solidFill>
                            <a:latin typeface="Cambria Math" panose="02040503050406030204" pitchFamily="18" charset="0"/>
                            <a:cs typeface="Times New Roman" panose="02020603050405020304" pitchFamily="18" charset="0"/>
                          </a:rPr>
                          <m:t>𝑐</m:t>
                        </m:r>
                        <m:r>
                          <a:rPr lang="en-US" altLang="zh-TW" sz="2600" b="1" i="1">
                            <a:latin typeface="Cambria Math" panose="02040503050406030204" pitchFamily="18" charset="0"/>
                            <a:cs typeface="Times New Roman" panose="02020603050405020304" pitchFamily="18" charset="0"/>
                          </a:rPr>
                          <m:t>,</m:t>
                        </m:r>
                        <m:r>
                          <a:rPr lang="en-US" altLang="zh-TW" sz="2600" b="1" i="1">
                            <a:latin typeface="Cambria Math" panose="02040503050406030204" pitchFamily="18" charset="0"/>
                            <a:cs typeface="Times New Roman" panose="02020603050405020304" pitchFamily="18" charset="0"/>
                          </a:rPr>
                          <m:t>𝑿</m:t>
                        </m:r>
                        <m:r>
                          <a:rPr lang="en-US" altLang="zh-TW" sz="2600" b="1" i="1">
                            <a:latin typeface="Cambria Math" panose="02040503050406030204" pitchFamily="18" charset="0"/>
                            <a:cs typeface="Times New Roman" panose="02020603050405020304" pitchFamily="18" charset="0"/>
                          </a:rPr>
                          <m:t>,</m:t>
                        </m:r>
                        <m:r>
                          <a:rPr lang="en-US" altLang="zh-TW" sz="2600" b="1" i="1">
                            <a:latin typeface="Cambria Math" panose="02040503050406030204" pitchFamily="18" charset="0"/>
                            <a:cs typeface="Times New Roman" panose="02020603050405020304" pitchFamily="18" charset="0"/>
                          </a:rPr>
                          <m:t>𝒕</m:t>
                        </m:r>
                      </m:e>
                    </m:d>
                    <m:r>
                      <a:rPr lang="en-US" altLang="zh-TW" sz="2600" b="1" i="1" smtClean="0">
                        <a:latin typeface="Cambria Math" panose="02040503050406030204" pitchFamily="18" charset="0"/>
                        <a:cs typeface="Times New Roman" panose="02020603050405020304" pitchFamily="18" charset="0"/>
                      </a:rPr>
                      <m:t>=</m:t>
                    </m:r>
                    <m:d>
                      <m:dPr>
                        <m:ctrlPr>
                          <a:rPr lang="en-US" altLang="zh-TW" sz="2600" b="1" i="1">
                            <a:latin typeface="Cambria Math" panose="02040503050406030204" pitchFamily="18" charset="0"/>
                            <a:cs typeface="Times New Roman" panose="02020603050405020304" pitchFamily="18" charset="0"/>
                          </a:rPr>
                        </m:ctrlPr>
                      </m:dPr>
                      <m:e>
                        <m:f>
                          <m:fPr>
                            <m:ctrlPr>
                              <a:rPr lang="en-US" altLang="zh-TW" sz="2600" b="1" i="1">
                                <a:latin typeface="Cambria Math" panose="02040503050406030204" pitchFamily="18" charset="0"/>
                                <a:cs typeface="Times New Roman" panose="02020603050405020304" pitchFamily="18" charset="0"/>
                              </a:rPr>
                            </m:ctrlPr>
                          </m:fPr>
                          <m:num>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cs typeface="Times New Roman" panose="02020603050405020304" pitchFamily="18" charset="0"/>
                                  </a:rPr>
                                  <m:t>𝑠</m:t>
                                </m:r>
                              </m:e>
                              <m:sub>
                                <m:r>
                                  <m:rPr>
                                    <m:sty m:val="p"/>
                                  </m:rPr>
                                  <a:rPr lang="en-US" altLang="zh-TW" sz="2600" b="0" i="0" smtClean="0">
                                    <a:latin typeface="Cambria Math" panose="02040503050406030204" pitchFamily="18" charset="0"/>
                                    <a:cs typeface="Times New Roman" panose="02020603050405020304" pitchFamily="18" charset="0"/>
                                  </a:rPr>
                                  <m:t>new</m:t>
                                </m:r>
                              </m:sub>
                            </m:sSub>
                            <m:r>
                              <a:rPr lang="en-US" altLang="zh-TW" sz="2600" b="1" i="1">
                                <a:latin typeface="Cambria Math" panose="02040503050406030204" pitchFamily="18" charset="0"/>
                                <a:cs typeface="Times New Roman" panose="02020603050405020304" pitchFamily="18" charset="0"/>
                              </a:rPr>
                              <m:t>!</m:t>
                            </m:r>
                          </m:num>
                          <m:den>
                            <m:nary>
                              <m:naryPr>
                                <m:chr m:val="∏"/>
                                <m:ctrlPr>
                                  <a:rPr lang="en-US" altLang="zh-TW" sz="2600" b="1"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𝑗</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𝐷</m:t>
                                </m:r>
                              </m:sup>
                              <m:e>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cs typeface="Times New Roman" panose="02020603050405020304" pitchFamily="18" charset="0"/>
                                      </a:rPr>
                                      <m:t>𝑥</m:t>
                                    </m:r>
                                  </m:e>
                                  <m:sub>
                                    <m:r>
                                      <m:rPr>
                                        <m:sty m:val="p"/>
                                      </m:rPr>
                                      <a:rPr lang="en-US" altLang="zh-TW" sz="2600" b="0" i="0" smtClean="0">
                                        <a:latin typeface="Cambria Math" panose="02040503050406030204" pitchFamily="18" charset="0"/>
                                        <a:cs typeface="Times New Roman" panose="02020603050405020304" pitchFamily="18" charset="0"/>
                                      </a:rPr>
                                      <m:t>new</m:t>
                                    </m:r>
                                    <m:r>
                                      <a:rPr lang="en-US" altLang="zh-TW" sz="2600" b="0" i="1" smtClean="0">
                                        <a:latin typeface="Cambria Math" panose="02040503050406030204" pitchFamily="18" charset="0"/>
                                        <a:cs typeface="Times New Roman" panose="02020603050405020304" pitchFamily="18" charset="0"/>
                                      </a:rPr>
                                      <m:t>,</m:t>
                                    </m:r>
                                    <m:r>
                                      <a:rPr lang="en-US" altLang="zh-TW" sz="2600" i="1">
                                        <a:latin typeface="Cambria Math" panose="02040503050406030204" pitchFamily="18" charset="0"/>
                                        <a:cs typeface="Times New Roman" panose="02020603050405020304" pitchFamily="18" charset="0"/>
                                      </a:rPr>
                                      <m:t>𝑗</m:t>
                                    </m:r>
                                  </m:sub>
                                </m:sSub>
                                <m:r>
                                  <a:rPr lang="en-US" altLang="zh-TW" sz="2600" b="1" i="1">
                                    <a:latin typeface="Cambria Math" panose="02040503050406030204" pitchFamily="18" charset="0"/>
                                    <a:cs typeface="Times New Roman" panose="02020603050405020304" pitchFamily="18" charset="0"/>
                                  </a:rPr>
                                  <m:t>!</m:t>
                                </m:r>
                              </m:e>
                            </m:nary>
                          </m:den>
                        </m:f>
                      </m:e>
                    </m:d>
                    <m:nary>
                      <m:naryPr>
                        <m:chr m:val="∏"/>
                        <m:ctrlPr>
                          <a:rPr lang="en-US" altLang="zh-TW" sz="2600" b="1"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𝑗</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𝐷</m:t>
                        </m:r>
                      </m:sup>
                      <m:e>
                        <m:sSubSup>
                          <m:sSubSupPr>
                            <m:ctrlPr>
                              <a:rPr lang="en-US" altLang="zh-TW" sz="2600" i="1">
                                <a:latin typeface="Cambria Math" panose="02040503050406030204" pitchFamily="18" charset="0"/>
                                <a:cs typeface="Times New Roman" panose="02020603050405020304" pitchFamily="18" charset="0"/>
                              </a:rPr>
                            </m:ctrlPr>
                          </m:sSubSupPr>
                          <m:e>
                            <m:r>
                              <a:rPr lang="en-US" altLang="zh-TW" sz="2600" i="1">
                                <a:latin typeface="Cambria Math" panose="02040503050406030204" pitchFamily="18" charset="0"/>
                                <a:cs typeface="Times New Roman" panose="02020603050405020304" pitchFamily="18" charset="0"/>
                              </a:rPr>
                              <m:t>𝑞</m:t>
                            </m:r>
                          </m:e>
                          <m:sub>
                            <m:r>
                              <a:rPr lang="en-US" altLang="zh-TW" sz="2600" b="0" i="1" smtClean="0">
                                <a:latin typeface="Cambria Math" panose="02040503050406030204" pitchFamily="18" charset="0"/>
                                <a:cs typeface="Times New Roman" panose="02020603050405020304" pitchFamily="18" charset="0"/>
                              </a:rPr>
                              <m:t>𝑐</m:t>
                            </m:r>
                            <m:r>
                              <a:rPr lang="en-US" altLang="zh-TW" sz="2600" i="1">
                                <a:latin typeface="Cambria Math" panose="02040503050406030204" pitchFamily="18" charset="0"/>
                                <a:cs typeface="Times New Roman" panose="02020603050405020304" pitchFamily="18" charset="0"/>
                              </a:rPr>
                              <m:t>𝑗</m:t>
                            </m:r>
                          </m:sub>
                          <m:sup>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cs typeface="Times New Roman" panose="02020603050405020304" pitchFamily="18" charset="0"/>
                                  </a:rPr>
                                  <m:t>𝑥</m:t>
                                </m:r>
                              </m:e>
                              <m:sub>
                                <m:r>
                                  <m:rPr>
                                    <m:sty m:val="p"/>
                                  </m:rPr>
                                  <a:rPr lang="en-US" altLang="zh-TW" sz="2600" b="0" i="0" smtClean="0">
                                    <a:latin typeface="Cambria Math" panose="02040503050406030204" pitchFamily="18" charset="0"/>
                                    <a:cs typeface="Times New Roman" panose="02020603050405020304" pitchFamily="18" charset="0"/>
                                  </a:rPr>
                                  <m:t>new</m:t>
                                </m:r>
                                <m:r>
                                  <a:rPr lang="en-US" altLang="zh-TW" sz="2600" b="0" i="1" smtClean="0">
                                    <a:latin typeface="Cambria Math" panose="02040503050406030204" pitchFamily="18" charset="0"/>
                                    <a:cs typeface="Times New Roman" panose="02020603050405020304" pitchFamily="18" charset="0"/>
                                  </a:rPr>
                                  <m:t>,</m:t>
                                </m:r>
                                <m:r>
                                  <a:rPr lang="en-US" altLang="zh-TW" sz="2600" i="1">
                                    <a:latin typeface="Cambria Math" panose="02040503050406030204" pitchFamily="18" charset="0"/>
                                    <a:cs typeface="Times New Roman" panose="02020603050405020304" pitchFamily="18" charset="0"/>
                                  </a:rPr>
                                  <m:t>𝑗</m:t>
                                </m:r>
                              </m:sub>
                            </m:sSub>
                          </m:sup>
                        </m:sSubSup>
                      </m:e>
                    </m:nary>
                    <m:r>
                      <a:rPr lang="en-US" altLang="zh-TW" sz="2600" b="1" i="1" smtClean="0">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cs typeface="Times New Roman" panose="02020603050405020304" pitchFamily="18" charset="0"/>
                          </a:rPr>
                          <m:t>𝑠</m:t>
                        </m:r>
                      </m:e>
                      <m:sub>
                        <m:r>
                          <m:rPr>
                            <m:sty m:val="p"/>
                          </m:rPr>
                          <a:rPr lang="en-US" altLang="zh-TW" sz="2600" b="0" i="0" smtClean="0">
                            <a:latin typeface="Cambria Math" panose="02040503050406030204" pitchFamily="18" charset="0"/>
                            <a:cs typeface="Times New Roman" panose="02020603050405020304" pitchFamily="18" charset="0"/>
                          </a:rPr>
                          <m:t>new</m:t>
                        </m:r>
                      </m:sub>
                    </m:sSub>
                    <m:r>
                      <a:rPr lang="en-US" altLang="zh-TW" sz="2600">
                        <a:latin typeface="Cambria Math" panose="02040503050406030204" pitchFamily="18" charset="0"/>
                        <a:cs typeface="Times New Roman" panose="02020603050405020304" pitchFamily="18" charset="0"/>
                      </a:rPr>
                      <m:t>=</m:t>
                    </m:r>
                    <m:nary>
                      <m:naryPr>
                        <m:chr m:val="∑"/>
                        <m:ctrlPr>
                          <a:rPr lang="en-US" altLang="zh-TW" sz="2600"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𝑗</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𝐷</m:t>
                        </m:r>
                      </m:sup>
                      <m:e>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cs typeface="Times New Roman" panose="02020603050405020304" pitchFamily="18" charset="0"/>
                              </a:rPr>
                              <m:t>𝑥</m:t>
                            </m:r>
                          </m:e>
                          <m:sub>
                            <m:r>
                              <m:rPr>
                                <m:sty m:val="p"/>
                              </m:rPr>
                              <a:rPr lang="en-US" altLang="zh-TW" sz="2600" b="0" i="0" smtClean="0">
                                <a:latin typeface="Cambria Math" panose="02040503050406030204" pitchFamily="18" charset="0"/>
                                <a:cs typeface="Times New Roman" panose="02020603050405020304" pitchFamily="18" charset="0"/>
                              </a:rPr>
                              <m:t>new</m:t>
                            </m:r>
                            <m:r>
                              <a:rPr lang="en-US" altLang="zh-TW" sz="2600" b="0" i="1" smtClean="0">
                                <a:latin typeface="Cambria Math" panose="02040503050406030204" pitchFamily="18" charset="0"/>
                                <a:cs typeface="Times New Roman" panose="02020603050405020304" pitchFamily="18" charset="0"/>
                              </a:rPr>
                              <m:t>,</m:t>
                            </m:r>
                            <m:r>
                              <a:rPr lang="en-US" altLang="zh-TW" sz="2600" i="1">
                                <a:latin typeface="Cambria Math" panose="02040503050406030204" pitchFamily="18" charset="0"/>
                                <a:cs typeface="Times New Roman" panose="02020603050405020304" pitchFamily="18" charset="0"/>
                              </a:rPr>
                              <m:t>𝑗</m:t>
                            </m:r>
                          </m:sub>
                        </m:sSub>
                      </m:e>
                    </m:nary>
                  </m:oMath>
                </a14:m>
                <a:endParaRPr lang="en-US" altLang="zh-TW"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68323" y="691973"/>
                <a:ext cx="11690553" cy="6377772"/>
              </a:xfrm>
              <a:prstGeom prst="rect">
                <a:avLst/>
              </a:prstGeom>
              <a:blipFill>
                <a:blip r:embed="rId2"/>
                <a:stretch>
                  <a:fillRect l="-938" t="-1052" r="-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65549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68179" y="584775"/>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 name="Rectangle 1"/>
              <p:cNvSpPr/>
              <p:nvPr/>
            </p:nvSpPr>
            <p:spPr>
              <a:xfrm>
                <a:off x="710253" y="691986"/>
                <a:ext cx="11344095" cy="598176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It is quite feasible that a particular word (say </a:t>
                </a:r>
                <a:r>
                  <a:rPr lang="en-US" altLang="zh-TW" sz="2800" i="1" dirty="0" err="1">
                    <a:solidFill>
                      <a:srgbClr val="0000FF"/>
                    </a:solidFill>
                    <a:latin typeface="Times New Roman" panose="02020603050405020304" pitchFamily="18" charset="0"/>
                    <a:cs typeface="Times New Roman" panose="02020603050405020304" pitchFamily="18" charset="0"/>
                  </a:rPr>
                  <a:t>j</a:t>
                </a:r>
                <a:r>
                  <a:rPr lang="en-US" altLang="zh-TW" sz="2800" dirty="0" err="1">
                    <a:solidFill>
                      <a:srgbClr val="0000FF"/>
                    </a:solidFill>
                    <a:latin typeface="Times New Roman" panose="02020603050405020304" pitchFamily="18" charset="0"/>
                    <a:cs typeface="Times New Roman" panose="02020603050405020304" pitchFamily="18" charset="0"/>
                  </a:rPr>
                  <a:t>th</a:t>
                </a:r>
                <a:r>
                  <a:rPr lang="en-US" altLang="zh-TW" sz="2800" dirty="0">
                    <a:solidFill>
                      <a:srgbClr val="0000FF"/>
                    </a:solidFill>
                    <a:latin typeface="Times New Roman" panose="02020603050405020304" pitchFamily="18" charset="0"/>
                    <a:cs typeface="Times New Roman" panose="02020603050405020304" pitchFamily="18" charset="0"/>
                  </a:rPr>
                  <a:t> word</a:t>
                </a:r>
                <a:r>
                  <a:rPr lang="en-US" altLang="zh-TW" sz="2800" dirty="0">
                    <a:latin typeface="Times New Roman" panose="02020603050405020304" pitchFamily="18" charset="0"/>
                    <a:cs typeface="Times New Roman" panose="02020603050405020304" pitchFamily="18" charset="0"/>
                  </a:rPr>
                  <a:t>) will never appear in documents from one class (say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𝑐</m:t>
                    </m:r>
                  </m:oMath>
                </a14:m>
                <a:r>
                  <a:rPr lang="en-US" altLang="zh-TW" sz="2800" dirty="0">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not many religious newsgroup posts are likely to mention `baseball'.</a:t>
                </a:r>
              </a:p>
              <a:p>
                <a:pPr lvl="1"/>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𝑐𝑗</m:t>
                        </m:r>
                      </m:sub>
                    </m:sSub>
                    <m:r>
                      <a:rPr lang="en-US" altLang="zh-TW" sz="2800" b="0" i="1" smtClean="0">
                        <a:latin typeface="Cambria Math" panose="02040503050406030204" pitchFamily="18" charset="0"/>
                        <a:cs typeface="Times New Roman" panose="02020603050405020304" pitchFamily="18" charset="0"/>
                      </a:rPr>
                      <m:t>=0,</m:t>
                    </m:r>
                  </m:oMath>
                </a14:m>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zh-TW" altLang="en-US" sz="28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i="1">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𝑐</m:t>
                            </m:r>
                            <m:r>
                              <a:rPr lang="en-US" altLang="zh-TW" sz="2800" i="1">
                                <a:latin typeface="Cambria Math" panose="02040503050406030204" pitchFamily="18" charset="0"/>
                                <a:cs typeface="Times New Roman" panose="02020603050405020304" pitchFamily="18" charset="0"/>
                              </a:rPr>
                              <m:t>𝑗</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sup>
                        </m:sSubSup>
                      </m:e>
                    </m:nary>
                    <m:r>
                      <a:rPr lang="en-US" altLang="zh-TW" sz="2800" b="1"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p>
              <a:p>
                <a:pPr lvl="1"/>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cs typeface="Times New Roman" panose="02020603050405020304" pitchFamily="18" charset="0"/>
                              </a:rPr>
                              <m:t> </m:t>
                            </m:r>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e>
                    </m:d>
                    <m:r>
                      <a:rPr lang="en-US" altLang="zh-TW" sz="2800" b="1"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cs typeface="Times New Roman" panose="02020603050405020304" pitchFamily="18" charset="0"/>
                              </a:rPr>
                              <m:t>𝑇</m:t>
                            </m:r>
                          </m:e>
                          <m:sub>
                            <m:r>
                              <a:rPr lang="en-US" altLang="zh-TW" sz="2800" i="1">
                                <a:solidFill>
                                  <a:srgbClr val="FF0000"/>
                                </a:solidFill>
                                <a:latin typeface="Cambria Math" panose="02040503050406030204" pitchFamily="18" charset="0"/>
                                <a:cs typeface="Times New Roman" panose="02020603050405020304" pitchFamily="18" charset="0"/>
                              </a:rPr>
                              <m:t>𝑛𝑒𝑤</m:t>
                            </m:r>
                          </m:sub>
                        </m:sSub>
                        <m:r>
                          <a:rPr lang="en-US" altLang="zh-TW" sz="2800" i="1">
                            <a:solidFill>
                              <a:srgbClr val="FF0000"/>
                            </a:solidFill>
                            <a:latin typeface="Cambria Math" panose="02040503050406030204" pitchFamily="18" charset="0"/>
                            <a:cs typeface="Times New Roman" panose="02020603050405020304" pitchFamily="18" charset="0"/>
                          </a:rPr>
                          <m:t>=</m:t>
                        </m:r>
                        <m:r>
                          <a:rPr lang="en-US" altLang="zh-TW" sz="2800" i="1">
                            <a:solidFill>
                              <a:srgbClr val="FF0000"/>
                            </a:solidFill>
                            <a:latin typeface="Cambria Math" panose="02040503050406030204" pitchFamily="18" charset="0"/>
                            <a:cs typeface="Times New Roman" panose="02020603050405020304" pitchFamily="18" charset="0"/>
                          </a:rPr>
                          <m:t>𝑐</m:t>
                        </m:r>
                      </m:e>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𝑿</m:t>
                        </m:r>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𝒕</m:t>
                        </m:r>
                      </m:e>
                    </m:d>
                    <m:r>
                      <a:rPr lang="en-US" altLang="zh-TW" sz="2800" b="1"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0</m:t>
                    </m:r>
                  </m:oMath>
                </a14:m>
                <a:endParaRPr lang="en-US" altLang="zh-TW" sz="2800" dirty="0">
                  <a:latin typeface="Times New Roman" panose="02020603050405020304" pitchFamily="18" charset="0"/>
                  <a:cs typeface="Times New Roman" panose="02020603050405020304" pitchFamily="18" charset="0"/>
                </a:endParaRPr>
              </a:p>
              <a:p>
                <a:pPr lvl="1"/>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 document including a word that doesn't appear in any of the training documents will have probability 0 of belonging to all classes.</a:t>
                </a: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is can be overcome by placing a prior density on </a:t>
                </a:r>
                <a14:m>
                  <m:oMath xmlns:m="http://schemas.openxmlformats.org/officeDocument/2006/math">
                    <m:r>
                      <a:rPr lang="en-US" altLang="zh-TW" sz="2800" b="1" i="1">
                        <a:latin typeface="Cambria Math" panose="02040503050406030204" pitchFamily="18" charset="0"/>
                        <a:cs typeface="Times New Roman" panose="02020603050405020304" pitchFamily="18" charset="0"/>
                      </a:rPr>
                      <m:t>𝒒</m:t>
                    </m:r>
                  </m:oMath>
                </a14:m>
                <a:r>
                  <a:rPr lang="en-US" altLang="zh-TW" sz="2800" dirty="0">
                    <a:latin typeface="Times New Roman" panose="02020603050405020304" pitchFamily="18" charset="0"/>
                    <a:cs typeface="Times New Roman" panose="02020603050405020304" pitchFamily="18" charset="0"/>
                  </a:rPr>
                  <a:t> that encodes the belief that all probabilities</a:t>
                </a:r>
                <a:r>
                  <a:rPr lang="en-US" altLang="zh-TW" sz="2800" b="1" dirty="0">
                    <a:cs typeface="Times New Roman" panose="02020603050405020304" pitchFamily="18" charset="0"/>
                  </a:rPr>
                  <a:t> </a:t>
                </a:r>
                <a14:m>
                  <m:oMath xmlns:m="http://schemas.openxmlformats.org/officeDocument/2006/math">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𝟎</m:t>
                    </m:r>
                  </m:oMath>
                </a14:m>
                <a:r>
                  <a:rPr lang="en-US" altLang="zh-TW" sz="2800" dirty="0">
                    <a:latin typeface="Times New Roman" panose="02020603050405020304" pitchFamily="18" charset="0"/>
                    <a:cs typeface="Times New Roman" panose="02020603050405020304" pitchFamily="18" charset="0"/>
                  </a:rPr>
                  <a:t>, such as the </a:t>
                </a:r>
                <a:r>
                  <a:rPr lang="en-US" altLang="zh-TW" sz="2800" dirty="0" err="1">
                    <a:latin typeface="Times New Roman" panose="02020603050405020304" pitchFamily="18" charset="0"/>
                    <a:cs typeface="Times New Roman" panose="02020603050405020304" pitchFamily="18" charset="0"/>
                  </a:rPr>
                  <a:t>Dirichlet</a:t>
                </a:r>
                <a:r>
                  <a:rPr lang="en-US" altLang="zh-TW" sz="2800" dirty="0">
                    <a:latin typeface="Times New Roman" panose="02020603050405020304" pitchFamily="18" charset="0"/>
                    <a:cs typeface="Times New Roman" panose="02020603050405020304" pitchFamily="18" charset="0"/>
                  </a:rPr>
                  <a:t> density</a:t>
                </a:r>
              </a:p>
              <a:p>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r>
                      <a:rPr lang="en-US" altLang="zh-TW" sz="2800" b="1" i="1" smtClean="0">
                        <a:latin typeface="Cambria Math" panose="02040503050406030204" pitchFamily="18" charset="0"/>
                        <a:cs typeface="Times New Roman" panose="02020603050405020304" pitchFamily="18" charset="0"/>
                      </a:rPr>
                      <m:t>(</m:t>
                    </m:r>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𝒒</m:t>
                        </m:r>
                      </m:e>
                      <m:sub>
                        <m:r>
                          <a:rPr lang="en-US" altLang="zh-TW" sz="2800" b="0" i="1" smtClean="0">
                            <a:latin typeface="Cambria Math" panose="02040503050406030204" pitchFamily="18" charset="0"/>
                            <a:cs typeface="Times New Roman" panose="02020603050405020304" pitchFamily="18" charset="0"/>
                          </a:rPr>
                          <m:t>𝑐</m:t>
                        </m:r>
                      </m:sub>
                    </m:sSub>
                    <m:r>
                      <a:rPr lang="en-US" altLang="zh-TW" sz="2800" b="1" i="1" smtClean="0">
                        <a:latin typeface="Cambria Math" panose="02040503050406030204" pitchFamily="18" charset="0"/>
                        <a:cs typeface="Times New Roman" panose="02020603050405020304" pitchFamily="18" charset="0"/>
                      </a:rPr>
                      <m:t>|</m:t>
                    </m:r>
                    <m:r>
                      <a:rPr lang="zh-TW" altLang="en-US" sz="2800" b="1" i="1" smtClean="0">
                        <a:latin typeface="Cambria Math" panose="02040503050406030204" pitchFamily="18" charset="0"/>
                        <a:cs typeface="Times New Roman" panose="02020603050405020304" pitchFamily="18" charset="0"/>
                      </a:rPr>
                      <m:t>𝜶</m:t>
                    </m:r>
                    <m:r>
                      <a:rPr lang="en-US" altLang="zh-TW" sz="2800" b="1" i="1" smtClean="0">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m:t>
                    </m:r>
                    <m:d>
                      <m:dPr>
                        <m:ctrlPr>
                          <a:rPr lang="en-US" altLang="zh-TW" sz="2800" b="1" i="1">
                            <a:latin typeface="Cambria Math" panose="02040503050406030204" pitchFamily="18" charset="0"/>
                            <a:cs typeface="Times New Roman" panose="02020603050405020304" pitchFamily="18" charset="0"/>
                          </a:rPr>
                        </m:ctrlPr>
                      </m:dPr>
                      <m:e>
                        <m:f>
                          <m:fPr>
                            <m:ctrlPr>
                              <a:rPr lang="en-US" altLang="zh-TW" sz="2800" b="1" i="1">
                                <a:latin typeface="Cambria Math" panose="02040503050406030204" pitchFamily="18" charset="0"/>
                                <a:cs typeface="Times New Roman" panose="02020603050405020304" pitchFamily="18" charset="0"/>
                              </a:rPr>
                            </m:ctrlPr>
                          </m:fPr>
                          <m:num>
                            <m:r>
                              <m:rPr>
                                <m:sty m:val="p"/>
                              </m:rPr>
                              <a:rPr lang="el-GR" altLang="zh-TW" sz="2800" i="1">
                                <a:solidFill>
                                  <a:prstClr val="black"/>
                                </a:solidFill>
                                <a:latin typeface="Cambria Math" panose="02040503050406030204" pitchFamily="18" charset="0"/>
                                <a:cs typeface="Times New Roman" panose="02020603050405020304" pitchFamily="18" charset="0"/>
                              </a:rPr>
                              <m:t>Γ</m:t>
                            </m:r>
                            <m:d>
                              <m:dPr>
                                <m:ctrlPr>
                                  <a:rPr lang="el-GR" altLang="zh-TW" sz="2800" i="1" smtClean="0">
                                    <a:solidFill>
                                      <a:prstClr val="black"/>
                                    </a:solidFill>
                                    <a:latin typeface="Cambria Math" panose="02040503050406030204" pitchFamily="18" charset="0"/>
                                    <a:cs typeface="Times New Roman" panose="02020603050405020304" pitchFamily="18" charset="0"/>
                                  </a:rPr>
                                </m:ctrlPr>
                              </m:dPr>
                              <m:e>
                                <m:nary>
                                  <m:naryPr>
                                    <m:chr m:val="∑"/>
                                    <m:ctrlPr>
                                      <a:rPr lang="el-GR" altLang="zh-TW" sz="2800" i="1" smtClean="0">
                                        <a:solidFill>
                                          <a:prstClr val="black"/>
                                        </a:solidFill>
                                        <a:latin typeface="Cambria Math" panose="02040503050406030204" pitchFamily="18" charset="0"/>
                                        <a:cs typeface="Times New Roman" panose="02020603050405020304" pitchFamily="18" charset="0"/>
                                      </a:rPr>
                                    </m:ctrlPr>
                                  </m:naryPr>
                                  <m:sub>
                                    <m:r>
                                      <m:rPr>
                                        <m:brk m:alnAt="23"/>
                                      </m:rPr>
                                      <a:rPr lang="en-US" altLang="zh-TW" sz="2800" b="0" i="1" smtClean="0">
                                        <a:solidFill>
                                          <a:prstClr val="black"/>
                                        </a:solidFill>
                                        <a:latin typeface="Cambria Math" panose="02040503050406030204" pitchFamily="18" charset="0"/>
                                        <a:cs typeface="Times New Roman" panose="02020603050405020304" pitchFamily="18" charset="0"/>
                                      </a:rPr>
                                      <m:t>𝑗</m:t>
                                    </m:r>
                                    <m:r>
                                      <a:rPr lang="en-US" altLang="zh-TW" sz="2800" b="0" i="1" smtClean="0">
                                        <a:solidFill>
                                          <a:prstClr val="black"/>
                                        </a:solidFill>
                                        <a:latin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cs typeface="Times New Roman" panose="02020603050405020304" pitchFamily="18" charset="0"/>
                                      </a:rPr>
                                      <m:t>𝐷</m:t>
                                    </m:r>
                                  </m:sup>
                                  <m:e>
                                    <m:sSub>
                                      <m:sSubPr>
                                        <m:ctrlPr>
                                          <a:rPr lang="el-GR" altLang="zh-TW" sz="2800" i="1" smtClean="0">
                                            <a:solidFill>
                                              <a:prstClr val="black"/>
                                            </a:solidFill>
                                            <a:latin typeface="Cambria Math" panose="02040503050406030204" pitchFamily="18" charset="0"/>
                                            <a:cs typeface="Times New Roman" panose="02020603050405020304" pitchFamily="18" charset="0"/>
                                          </a:rPr>
                                        </m:ctrlPr>
                                      </m:sSubPr>
                                      <m:e>
                                        <m:r>
                                          <a:rPr lang="zh-TW" altLang="el-GR" sz="2800" i="1" smtClean="0">
                                            <a:solidFill>
                                              <a:prstClr val="black"/>
                                            </a:solidFill>
                                            <a:latin typeface="Cambria Math" panose="02040503050406030204" pitchFamily="18" charset="0"/>
                                            <a:cs typeface="Times New Roman" panose="02020603050405020304" pitchFamily="18" charset="0"/>
                                          </a:rPr>
                                          <m:t>𝛼</m:t>
                                        </m:r>
                                      </m:e>
                                      <m:sub>
                                        <m:r>
                                          <a:rPr lang="en-US" altLang="zh-TW" sz="2800" b="0" i="1" smtClean="0">
                                            <a:solidFill>
                                              <a:prstClr val="black"/>
                                            </a:solidFill>
                                            <a:latin typeface="Cambria Math" panose="02040503050406030204" pitchFamily="18" charset="0"/>
                                            <a:cs typeface="Times New Roman" panose="02020603050405020304" pitchFamily="18" charset="0"/>
                                          </a:rPr>
                                          <m:t>𝑗</m:t>
                                        </m:r>
                                      </m:sub>
                                    </m:sSub>
                                  </m:e>
                                </m:nary>
                              </m:e>
                            </m:d>
                          </m:num>
                          <m:den>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r>
                                  <m:rPr>
                                    <m:sty m:val="p"/>
                                  </m:rPr>
                                  <a:rPr lang="el-GR" altLang="zh-TW" sz="2800" i="1">
                                    <a:solidFill>
                                      <a:prstClr val="black"/>
                                    </a:solidFill>
                                    <a:latin typeface="Cambria Math" panose="02040503050406030204" pitchFamily="18" charset="0"/>
                                    <a:cs typeface="Times New Roman" panose="02020603050405020304" pitchFamily="18" charset="0"/>
                                  </a:rPr>
                                  <m:t>Γ</m:t>
                                </m:r>
                                <m:r>
                                  <a:rPr lang="en-US" altLang="zh-TW" sz="2800" b="1" i="1" smtClean="0">
                                    <a:solidFill>
                                      <a:prstClr val="black"/>
                                    </a:solidFill>
                                    <a:latin typeface="Cambria Math" panose="02040503050406030204" pitchFamily="18" charset="0"/>
                                    <a:cs typeface="Times New Roman" panose="02020603050405020304" pitchFamily="18" charset="0"/>
                                  </a:rPr>
                                  <m:t>(</m:t>
                                </m:r>
                                <m:sSub>
                                  <m:sSubPr>
                                    <m:ctrlPr>
                                      <a:rPr lang="el-GR" altLang="zh-TW" sz="2800" i="1">
                                        <a:solidFill>
                                          <a:prstClr val="black"/>
                                        </a:solidFill>
                                        <a:latin typeface="Cambria Math" panose="02040503050406030204" pitchFamily="18" charset="0"/>
                                        <a:cs typeface="Times New Roman" panose="02020603050405020304" pitchFamily="18" charset="0"/>
                                      </a:rPr>
                                    </m:ctrlPr>
                                  </m:sSubPr>
                                  <m:e>
                                    <m:r>
                                      <a:rPr lang="zh-TW" altLang="el-GR" sz="2800" i="1">
                                        <a:solidFill>
                                          <a:prstClr val="black"/>
                                        </a:solidFill>
                                        <a:latin typeface="Cambria Math" panose="02040503050406030204" pitchFamily="18" charset="0"/>
                                        <a:cs typeface="Times New Roman" panose="02020603050405020304" pitchFamily="18" charset="0"/>
                                      </a:rPr>
                                      <m:t>𝛼</m:t>
                                    </m:r>
                                  </m:e>
                                  <m:sub>
                                    <m:r>
                                      <a:rPr lang="en-US" altLang="zh-TW" sz="2800" i="1">
                                        <a:solidFill>
                                          <a:prstClr val="black"/>
                                        </a:solidFill>
                                        <a:latin typeface="Cambria Math" panose="02040503050406030204" pitchFamily="18" charset="0"/>
                                        <a:cs typeface="Times New Roman" panose="02020603050405020304" pitchFamily="18" charset="0"/>
                                      </a:rPr>
                                      <m:t>𝑗</m:t>
                                    </m:r>
                                  </m:sub>
                                </m:sSub>
                                <m:r>
                                  <a:rPr lang="en-US" altLang="zh-TW" sz="2800" b="1" i="1" smtClean="0">
                                    <a:solidFill>
                                      <a:prstClr val="black"/>
                                    </a:solidFill>
                                    <a:latin typeface="Cambria Math" panose="02040503050406030204" pitchFamily="18" charset="0"/>
                                    <a:cs typeface="Times New Roman" panose="02020603050405020304" pitchFamily="18" charset="0"/>
                                  </a:rPr>
                                  <m:t>)</m:t>
                                </m:r>
                              </m:e>
                            </m:nary>
                          </m:den>
                        </m:f>
                      </m:e>
                    </m:d>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i="1">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𝑐</m:t>
                            </m:r>
                            <m:r>
                              <a:rPr lang="en-US" altLang="zh-TW" sz="2800" i="1">
                                <a:latin typeface="Cambria Math" panose="02040503050406030204" pitchFamily="18" charset="0"/>
                                <a:cs typeface="Times New Roman" panose="02020603050405020304" pitchFamily="18" charset="0"/>
                              </a:rPr>
                              <m:t>𝑗</m:t>
                            </m:r>
                          </m:sub>
                          <m:sup>
                            <m:sSub>
                              <m:sSubPr>
                                <m:ctrlPr>
                                  <a:rPr lang="en-US" altLang="zh-TW" sz="2800" i="1">
                                    <a:latin typeface="Cambria Math" panose="02040503050406030204" pitchFamily="18" charset="0"/>
                                    <a:cs typeface="Times New Roman" panose="02020603050405020304" pitchFamily="18" charset="0"/>
                                  </a:rPr>
                                </m:ctrlPr>
                              </m:sSubPr>
                              <m:e>
                                <m:r>
                                  <a:rPr lang="zh-TW" altLang="en-US" sz="2800" i="1" smtClean="0">
                                    <a:latin typeface="Cambria Math" panose="02040503050406030204" pitchFamily="18" charset="0"/>
                                    <a:cs typeface="Times New Roman" panose="02020603050405020304" pitchFamily="18" charset="0"/>
                                  </a:rPr>
                                  <m:t>𝛼</m:t>
                                </m:r>
                              </m:e>
                              <m:sub>
                                <m:r>
                                  <a:rPr lang="en-US" altLang="zh-TW" sz="2800" i="1">
                                    <a:latin typeface="Cambria Math" panose="02040503050406030204" pitchFamily="18" charset="0"/>
                                    <a:cs typeface="Times New Roman" panose="02020603050405020304" pitchFamily="18" charset="0"/>
                                  </a:rPr>
                                  <m:t>𝑗</m:t>
                                </m:r>
                              </m:sub>
                            </m:sSub>
                            <m:r>
                              <a:rPr lang="en-US" altLang="zh-TW" sz="2800" b="0" i="1" smtClean="0">
                                <a:latin typeface="Cambria Math" panose="02040503050406030204" pitchFamily="18" charset="0"/>
                                <a:cs typeface="Times New Roman" panose="02020603050405020304" pitchFamily="18" charset="0"/>
                              </a:rPr>
                              <m:t>−1</m:t>
                            </m:r>
                          </m:sup>
                        </m:sSubSup>
                      </m:e>
                    </m:nary>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10253" y="691986"/>
                <a:ext cx="11344095" cy="5981766"/>
              </a:xfrm>
              <a:prstGeom prst="rect">
                <a:avLst/>
              </a:prstGeom>
              <a:blipFill>
                <a:blip r:embed="rId2"/>
                <a:stretch>
                  <a:fillRect l="-1129" t="-1121" r="-1667"/>
                </a:stretch>
              </a:blipFill>
            </p:spPr>
            <p:txBody>
              <a:bodyPr/>
              <a:lstStyle/>
              <a:p>
                <a:r>
                  <a:rPr lang="zh-TW" altLang="en-US">
                    <a:noFill/>
                  </a:rPr>
                  <a:t> </a:t>
                </a:r>
              </a:p>
            </p:txBody>
          </p:sp>
        </mc:Fallback>
      </mc:AlternateContent>
      <p:sp>
        <p:nvSpPr>
          <p:cNvPr id="5" name="Rectangle 4"/>
          <p:cNvSpPr/>
          <p:nvPr/>
        </p:nvSpPr>
        <p:spPr>
          <a:xfrm>
            <a:off x="5086494" y="0"/>
            <a:ext cx="2074607"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Smoothing</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3964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97676" y="505160"/>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 name="Rectangle 2"/>
          <p:cNvSpPr/>
          <p:nvPr/>
        </p:nvSpPr>
        <p:spPr>
          <a:xfrm>
            <a:off x="4762029" y="-79615"/>
            <a:ext cx="2074607"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Smoothing</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58762" y="505160"/>
                <a:ext cx="11385755" cy="5805307"/>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l-GR" altLang="zh-TW" sz="2800" i="1">
                            <a:solidFill>
                              <a:prstClr val="black"/>
                            </a:solidFill>
                            <a:latin typeface="Cambria Math" panose="02040503050406030204" pitchFamily="18" charset="0"/>
                            <a:cs typeface="Times New Roman" panose="02020603050405020304" pitchFamily="18" charset="0"/>
                          </a:rPr>
                        </m:ctrlPr>
                      </m:sSubPr>
                      <m:e>
                        <m:r>
                          <a:rPr lang="zh-TW" altLang="el-GR" sz="2800" i="1">
                            <a:solidFill>
                              <a:prstClr val="black"/>
                            </a:solidFill>
                            <a:latin typeface="Cambria Math" panose="02040503050406030204" pitchFamily="18" charset="0"/>
                            <a:cs typeface="Times New Roman" panose="02020603050405020304" pitchFamily="18" charset="0"/>
                          </a:rPr>
                          <m:t>𝛼</m:t>
                        </m:r>
                      </m:e>
                      <m:sub>
                        <m:r>
                          <a:rPr lang="en-US" altLang="zh-TW" sz="2800" i="1">
                            <a:solidFill>
                              <a:prstClr val="black"/>
                            </a:solidFill>
                            <a:latin typeface="Cambria Math" panose="02040503050406030204" pitchFamily="18" charset="0"/>
                            <a:cs typeface="Times New Roman" panose="02020603050405020304" pitchFamily="18" charset="0"/>
                          </a:rPr>
                          <m:t>𝑗</m:t>
                        </m:r>
                      </m:sub>
                    </m:sSub>
                    <m:r>
                      <a:rPr lang="en-US" altLang="zh-TW" sz="2800" b="0" i="1" smtClean="0">
                        <a:solidFill>
                          <a:prstClr val="black"/>
                        </a:solidFill>
                        <a:latin typeface="Cambria Math" panose="02040503050406030204" pitchFamily="18" charset="0"/>
                        <a:cs typeface="Times New Roman" panose="02020603050405020304" pitchFamily="18" charset="0"/>
                      </a:rPr>
                      <m:t>=</m:t>
                    </m:r>
                    <m:r>
                      <a:rPr lang="zh-TW" altLang="en-US" sz="2800" b="0" i="1" smtClean="0">
                        <a:solidFill>
                          <a:prstClr val="black"/>
                        </a:solidFill>
                        <a:latin typeface="Cambria Math" panose="02040503050406030204" pitchFamily="18" charset="0"/>
                        <a:cs typeface="Times New Roman" panose="02020603050405020304" pitchFamily="18" charset="0"/>
                      </a:rPr>
                      <m:t>𝛼</m:t>
                    </m:r>
                  </m:oMath>
                </a14:m>
                <a:r>
                  <a:rPr lang="en-US" altLang="zh-TW" sz="2800" dirty="0">
                    <a:latin typeface="Times New Roman" panose="02020603050405020304" pitchFamily="18" charset="0"/>
                    <a:cs typeface="Times New Roman" panose="02020603050405020304" pitchFamily="18" charset="0"/>
                  </a:rPr>
                  <a:t>, i.e. the parameter used to define the </a:t>
                </a:r>
                <a:r>
                  <a:rPr lang="en-US" altLang="zh-TW" sz="2800" dirty="0" err="1">
                    <a:latin typeface="Times New Roman" panose="02020603050405020304" pitchFamily="18" charset="0"/>
                    <a:cs typeface="Times New Roman" panose="02020603050405020304" pitchFamily="18" charset="0"/>
                  </a:rPr>
                  <a:t>Dirichlet</a:t>
                </a:r>
                <a:r>
                  <a:rPr lang="en-US" altLang="zh-TW" sz="2800" dirty="0">
                    <a:latin typeface="Times New Roman" panose="02020603050405020304" pitchFamily="18" charset="0"/>
                    <a:cs typeface="Times New Roman" panose="02020603050405020304" pitchFamily="18" charset="0"/>
                  </a:rPr>
                  <a:t> is the same for each word</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can estimate </a:t>
                </a:r>
                <a14:m>
                  <m:oMath xmlns:m="http://schemas.openxmlformats.org/officeDocument/2006/math">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i="1">
                            <a:latin typeface="Cambria Math" panose="02040503050406030204" pitchFamily="18" charset="0"/>
                            <a:cs typeface="Times New Roman" panose="02020603050405020304" pitchFamily="18" charset="0"/>
                          </a:rPr>
                          <m:t>𝑐</m:t>
                        </m:r>
                      </m:sub>
                    </m:sSub>
                  </m:oMath>
                </a14:m>
                <a:r>
                  <a:rPr lang="en-US" altLang="zh-TW" sz="2800" dirty="0">
                    <a:latin typeface="Times New Roman" panose="02020603050405020304" pitchFamily="18" charset="0"/>
                    <a:cs typeface="Times New Roman" panose="02020603050405020304" pitchFamily="18" charset="0"/>
                  </a:rPr>
                  <a:t>with the MAP estimate rather than the maximum likelihood, that is:  </a:t>
                </a:r>
                <a:endParaRPr lang="en-US" altLang="zh-TW" sz="28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TW" sz="2800" i="1" smtClean="0">
                              <a:latin typeface="Cambria Math" panose="02040503050406030204" pitchFamily="18" charset="0"/>
                              <a:cs typeface="Times New Roman" panose="02020603050405020304" pitchFamily="18" charset="0"/>
                            </a:rPr>
                          </m:ctrlPr>
                        </m:funcPr>
                        <m:fName>
                          <m:limLow>
                            <m:limLowPr>
                              <m:ctrlPr>
                                <a:rPr lang="en-US" altLang="zh-TW" sz="2800" i="1" smtClean="0">
                                  <a:latin typeface="Cambria Math" panose="02040503050406030204" pitchFamily="18" charset="0"/>
                                  <a:cs typeface="Times New Roman" panose="02020603050405020304" pitchFamily="18" charset="0"/>
                                </a:rPr>
                              </m:ctrlPr>
                            </m:limLowPr>
                            <m:e>
                              <m:r>
                                <m:rPr>
                                  <m:sty m:val="p"/>
                                </m:rPr>
                                <a:rPr lang="en-US" altLang="zh-TW" sz="2800" i="0" smtClean="0">
                                  <a:latin typeface="Cambria Math" panose="02040503050406030204" pitchFamily="18" charset="0"/>
                                  <a:cs typeface="Times New Roman" panose="02020603050405020304" pitchFamily="18" charset="0"/>
                                </a:rPr>
                                <m:t>max</m:t>
                              </m:r>
                            </m:e>
                            <m:lim>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i="1">
                                      <a:latin typeface="Cambria Math" panose="02040503050406030204" pitchFamily="18" charset="0"/>
                                      <a:cs typeface="Times New Roman" panose="02020603050405020304" pitchFamily="18" charset="0"/>
                                    </a:rPr>
                                    <m:t>𝑐</m:t>
                                  </m:r>
                                </m:sub>
                              </m:sSub>
                            </m:lim>
                          </m:limLow>
                        </m:fName>
                        <m:e>
                          <m:r>
                            <a:rPr lang="en-US" altLang="zh-TW" sz="2800" i="1" smtClean="0">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𝒊</m:t>
                                  </m:r>
                                </m:sub>
                              </m:sSub>
                            </m:e>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i="1">
                                      <a:latin typeface="Cambria Math" panose="02040503050406030204" pitchFamily="18" charset="0"/>
                                      <a:cs typeface="Times New Roman" panose="02020603050405020304" pitchFamily="18" charset="0"/>
                                    </a:rPr>
                                    <m:t>𝑐</m:t>
                                  </m:r>
                                </m:sub>
                              </m:sSub>
                            </m:e>
                          </m:d>
                          <m:r>
                            <a:rPr lang="en-US" altLang="zh-TW" sz="2800" i="1">
                              <a:latin typeface="Cambria Math" panose="02040503050406030204" pitchFamily="18" charset="0"/>
                              <a:cs typeface="Times New Roman" panose="02020603050405020304" pitchFamily="18" charset="0"/>
                            </a:rPr>
                            <m:t>𝑝</m:t>
                          </m:r>
                          <m:r>
                            <a:rPr lang="en-US" altLang="zh-TW" sz="2800" b="1" i="1">
                              <a:latin typeface="Cambria Math" panose="02040503050406030204" pitchFamily="18" charset="0"/>
                              <a:cs typeface="Times New Roman" panose="02020603050405020304" pitchFamily="18" charset="0"/>
                            </a:rPr>
                            <m:t>(</m:t>
                          </m:r>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i="1">
                                  <a:latin typeface="Cambria Math" panose="02040503050406030204" pitchFamily="18" charset="0"/>
                                  <a:cs typeface="Times New Roman" panose="02020603050405020304" pitchFamily="18" charset="0"/>
                                </a:rPr>
                                <m:t>𝑐</m:t>
                              </m:r>
                            </m:sub>
                          </m:sSub>
                          <m:r>
                            <a:rPr lang="en-US" altLang="zh-TW" sz="2800" b="1" i="1">
                              <a:latin typeface="Cambria Math" panose="02040503050406030204" pitchFamily="18" charset="0"/>
                              <a:cs typeface="Times New Roman" panose="02020603050405020304" pitchFamily="18" charset="0"/>
                            </a:rPr>
                            <m:t>|</m:t>
                          </m:r>
                          <m:r>
                            <a:rPr lang="zh-TW" altLang="en-US" sz="2800" b="1" i="1">
                              <a:latin typeface="Cambria Math" panose="02040503050406030204" pitchFamily="18" charset="0"/>
                              <a:cs typeface="Times New Roman" panose="02020603050405020304" pitchFamily="18" charset="0"/>
                            </a:rPr>
                            <m:t>𝜶</m:t>
                          </m:r>
                          <m:r>
                            <a:rPr lang="en-US" altLang="zh-TW" sz="2800" b="1" i="1">
                              <a:latin typeface="Cambria Math" panose="02040503050406030204" pitchFamily="18" charset="0"/>
                              <a:cs typeface="Times New Roman" panose="02020603050405020304" pitchFamily="18" charset="0"/>
                            </a:rPr>
                            <m:t>)</m:t>
                          </m:r>
                        </m:e>
                      </m:func>
                      <m:r>
                        <a:rPr lang="en-US" altLang="zh-TW" sz="2800" b="0" i="1" smtClean="0">
                          <a:latin typeface="Cambria Math" panose="02040503050406030204" pitchFamily="18" charset="0"/>
                          <a:cs typeface="Times New Roman" panose="02020603050405020304" pitchFamily="18" charset="0"/>
                        </a:rPr>
                        <m:t>=</m:t>
                      </m:r>
                      <m:func>
                        <m:funcPr>
                          <m:ctrlPr>
                            <a:rPr lang="en-US" altLang="zh-TW" sz="2800" b="0" i="1" smtClean="0">
                              <a:latin typeface="Cambria Math" panose="02040503050406030204" pitchFamily="18" charset="0"/>
                              <a:cs typeface="Times New Roman" panose="02020603050405020304" pitchFamily="18" charset="0"/>
                            </a:rPr>
                          </m:ctrlPr>
                        </m:funcPr>
                        <m:fName>
                          <m:limLow>
                            <m:limLowPr>
                              <m:ctrlPr>
                                <a:rPr lang="en-US" altLang="zh-TW" sz="2800" b="0" i="1" smtClean="0">
                                  <a:latin typeface="Cambria Math" panose="02040503050406030204" pitchFamily="18" charset="0"/>
                                  <a:cs typeface="Times New Roman" panose="02020603050405020304" pitchFamily="18" charset="0"/>
                                </a:rPr>
                              </m:ctrlPr>
                            </m:limLowPr>
                            <m:e>
                              <m:r>
                                <m:rPr>
                                  <m:sty m:val="p"/>
                                </m:rPr>
                                <a:rPr lang="en-US" altLang="zh-TW" sz="2800" b="0" i="0" smtClean="0">
                                  <a:latin typeface="Cambria Math" panose="02040503050406030204" pitchFamily="18" charset="0"/>
                                  <a:cs typeface="Times New Roman" panose="02020603050405020304" pitchFamily="18" charset="0"/>
                                </a:rPr>
                                <m:t>max</m:t>
                              </m:r>
                            </m:e>
                            <m:lim>
                              <m:r>
                                <a:rPr lang="en-US" altLang="zh-TW" sz="2800" b="1" i="1">
                                  <a:latin typeface="Cambria Math" panose="02040503050406030204" pitchFamily="18" charset="0"/>
                                  <a:cs typeface="Times New Roman" panose="02020603050405020304" pitchFamily="18" charset="0"/>
                                </a:rPr>
                                <m:t>𝒒</m:t>
                              </m:r>
                            </m:lim>
                          </m:limLow>
                        </m:fName>
                        <m:e>
                          <m:d>
                            <m:dPr>
                              <m:ctrlPr>
                                <a:rPr lang="en-US" altLang="zh-TW" sz="2800" b="1" i="1">
                                  <a:solidFill>
                                    <a:srgbClr val="0000FF"/>
                                  </a:solidFill>
                                  <a:latin typeface="Cambria Math" panose="02040503050406030204" pitchFamily="18" charset="0"/>
                                  <a:cs typeface="Times New Roman" panose="02020603050405020304" pitchFamily="18" charset="0"/>
                                </a:rPr>
                              </m:ctrlPr>
                            </m:dPr>
                            <m:e>
                              <m:f>
                                <m:fPr>
                                  <m:ctrlPr>
                                    <a:rPr lang="en-US" altLang="zh-TW" sz="2800" b="1" i="1">
                                      <a:solidFill>
                                        <a:srgbClr val="0000FF"/>
                                      </a:solidFill>
                                      <a:latin typeface="Cambria Math" panose="02040503050406030204" pitchFamily="18" charset="0"/>
                                      <a:cs typeface="Times New Roman" panose="02020603050405020304" pitchFamily="18" charset="0"/>
                                    </a:rPr>
                                  </m:ctrlPr>
                                </m:fPr>
                                <m:num>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𝑠</m:t>
                                      </m:r>
                                    </m:e>
                                    <m:sub>
                                      <m:r>
                                        <a:rPr lang="en-US" altLang="zh-TW" sz="2800" i="1">
                                          <a:solidFill>
                                            <a:srgbClr val="0000FF"/>
                                          </a:solidFill>
                                          <a:latin typeface="Cambria Math" panose="02040503050406030204" pitchFamily="18" charset="0"/>
                                          <a:cs typeface="Times New Roman" panose="02020603050405020304" pitchFamily="18" charset="0"/>
                                        </a:rPr>
                                        <m:t>𝑖</m:t>
                                      </m:r>
                                    </m:sub>
                                  </m:sSub>
                                  <m:r>
                                    <a:rPr lang="en-US" altLang="zh-TW" sz="2800" b="1"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800" b="1" i="1">
                                          <a:solidFill>
                                            <a:srgbClr val="0000FF"/>
                                          </a:solidFill>
                                          <a:latin typeface="Cambria Math" panose="02040503050406030204" pitchFamily="18" charset="0"/>
                                          <a:cs typeface="Times New Roman" panose="02020603050405020304" pitchFamily="18" charset="0"/>
                                        </a:rPr>
                                      </m:ctrlPr>
                                    </m:naryPr>
                                    <m:sub>
                                      <m:r>
                                        <m:rPr>
                                          <m:brk m:alnAt="23"/>
                                        </m:rPr>
                                        <a:rPr lang="en-US" altLang="zh-TW" sz="2800" i="1">
                                          <a:solidFill>
                                            <a:srgbClr val="0000FF"/>
                                          </a:solidFill>
                                          <a:latin typeface="Cambria Math" panose="02040503050406030204" pitchFamily="18" charset="0"/>
                                          <a:cs typeface="Times New Roman" panose="02020603050405020304" pitchFamily="18" charset="0"/>
                                        </a:rPr>
                                        <m:t>𝑗</m:t>
                                      </m:r>
                                      <m:r>
                                        <a:rPr lang="en-US" altLang="zh-TW" sz="2800" i="1">
                                          <a:solidFill>
                                            <a:srgbClr val="0000FF"/>
                                          </a:solidFill>
                                          <a:latin typeface="Cambria Math" panose="02040503050406030204" pitchFamily="18" charset="0"/>
                                          <a:cs typeface="Times New Roman" panose="02020603050405020304" pitchFamily="18" charset="0"/>
                                        </a:rPr>
                                        <m:t>=1</m:t>
                                      </m:r>
                                    </m:sub>
                                    <m:sup>
                                      <m:r>
                                        <a:rPr lang="en-US" altLang="zh-TW" sz="2800" i="1">
                                          <a:solidFill>
                                            <a:srgbClr val="0000FF"/>
                                          </a:solidFill>
                                          <a:latin typeface="Cambria Math" panose="02040503050406030204" pitchFamily="18" charset="0"/>
                                          <a:cs typeface="Times New Roman" panose="02020603050405020304" pitchFamily="18" charset="0"/>
                                        </a:rPr>
                                        <m:t>𝐷</m:t>
                                      </m:r>
                                    </m:sup>
                                    <m:e>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𝑖𝑗</m:t>
                                          </m:r>
                                        </m:sub>
                                      </m:sSub>
                                      <m:r>
                                        <a:rPr lang="en-US" altLang="zh-TW" sz="2800" b="1" i="1">
                                          <a:solidFill>
                                            <a:srgbClr val="0000FF"/>
                                          </a:solidFill>
                                          <a:latin typeface="Cambria Math" panose="02040503050406030204" pitchFamily="18" charset="0"/>
                                          <a:cs typeface="Times New Roman" panose="02020603050405020304" pitchFamily="18" charset="0"/>
                                        </a:rPr>
                                        <m:t>!</m:t>
                                      </m:r>
                                    </m:e>
                                  </m:nary>
                                </m:den>
                              </m:f>
                            </m:e>
                          </m:d>
                          <m:nary>
                            <m:naryPr>
                              <m:chr m:val="∏"/>
                              <m:ctrlPr>
                                <a:rPr lang="en-US" altLang="zh-TW" sz="2800" b="1" i="1">
                                  <a:solidFill>
                                    <a:srgbClr val="0000FF"/>
                                  </a:solidFill>
                                  <a:latin typeface="Cambria Math" panose="02040503050406030204" pitchFamily="18" charset="0"/>
                                  <a:cs typeface="Times New Roman" panose="02020603050405020304" pitchFamily="18" charset="0"/>
                                </a:rPr>
                              </m:ctrlPr>
                            </m:naryPr>
                            <m:sub>
                              <m:r>
                                <m:rPr>
                                  <m:brk m:alnAt="23"/>
                                </m:rPr>
                                <a:rPr lang="en-US" altLang="zh-TW" sz="2800" i="1">
                                  <a:solidFill>
                                    <a:srgbClr val="0000FF"/>
                                  </a:solidFill>
                                  <a:latin typeface="Cambria Math" panose="02040503050406030204" pitchFamily="18" charset="0"/>
                                  <a:cs typeface="Times New Roman" panose="02020603050405020304" pitchFamily="18" charset="0"/>
                                </a:rPr>
                                <m:t>𝑗</m:t>
                              </m:r>
                              <m:r>
                                <a:rPr lang="en-US" altLang="zh-TW" sz="2800" i="1">
                                  <a:solidFill>
                                    <a:srgbClr val="0000FF"/>
                                  </a:solidFill>
                                  <a:latin typeface="Cambria Math" panose="02040503050406030204" pitchFamily="18" charset="0"/>
                                  <a:cs typeface="Times New Roman" panose="02020603050405020304" pitchFamily="18" charset="0"/>
                                </a:rPr>
                                <m:t>=1</m:t>
                              </m:r>
                            </m:sub>
                            <m:sup>
                              <m:r>
                                <a:rPr lang="en-US" altLang="zh-TW" sz="2800" i="1">
                                  <a:solidFill>
                                    <a:srgbClr val="0000FF"/>
                                  </a:solidFill>
                                  <a:latin typeface="Cambria Math" panose="02040503050406030204" pitchFamily="18" charset="0"/>
                                  <a:cs typeface="Times New Roman" panose="02020603050405020304" pitchFamily="18" charset="0"/>
                                </a:rPr>
                                <m:t>𝐷</m:t>
                              </m:r>
                            </m:sup>
                            <m:e>
                              <m:sSubSup>
                                <m:sSubSupPr>
                                  <m:ctrlPr>
                                    <a:rPr lang="en-US" altLang="zh-TW" sz="2800" i="1">
                                      <a:solidFill>
                                        <a:srgbClr val="0000FF"/>
                                      </a:solidFill>
                                      <a:latin typeface="Cambria Math" panose="02040503050406030204" pitchFamily="18" charset="0"/>
                                      <a:cs typeface="Times New Roman" panose="02020603050405020304" pitchFamily="18" charset="0"/>
                                    </a:rPr>
                                  </m:ctrlPr>
                                </m:sSubSupPr>
                                <m:e>
                                  <m:r>
                                    <a:rPr lang="en-US" altLang="zh-TW" sz="2800" i="1">
                                      <a:solidFill>
                                        <a:srgbClr val="0000FF"/>
                                      </a:solidFill>
                                      <a:latin typeface="Cambria Math" panose="02040503050406030204" pitchFamily="18" charset="0"/>
                                      <a:cs typeface="Times New Roman" panose="02020603050405020304" pitchFamily="18" charset="0"/>
                                    </a:rPr>
                                    <m:t>𝑞</m:t>
                                  </m:r>
                                </m:e>
                                <m:sub>
                                  <m:r>
                                    <a:rPr lang="en-US" altLang="zh-TW" sz="2800" b="0" i="1" smtClean="0">
                                      <a:solidFill>
                                        <a:srgbClr val="0000FF"/>
                                      </a:solidFill>
                                      <a:latin typeface="Cambria Math" panose="02040503050406030204" pitchFamily="18" charset="0"/>
                                      <a:cs typeface="Times New Roman" panose="02020603050405020304" pitchFamily="18" charset="0"/>
                                    </a:rPr>
                                    <m:t>𝑐</m:t>
                                  </m:r>
                                  <m:r>
                                    <a:rPr lang="en-US" altLang="zh-TW" sz="2800" i="1">
                                      <a:solidFill>
                                        <a:srgbClr val="0000FF"/>
                                      </a:solidFill>
                                      <a:latin typeface="Cambria Math" panose="02040503050406030204" pitchFamily="18" charset="0"/>
                                      <a:cs typeface="Times New Roman" panose="02020603050405020304" pitchFamily="18" charset="0"/>
                                    </a:rPr>
                                    <m:t>𝑗</m:t>
                                  </m:r>
                                </m:sub>
                                <m:sup>
                                  <m:sSub>
                                    <m:sSubPr>
                                      <m:ctrlPr>
                                        <a:rPr lang="en-US" altLang="zh-TW" sz="2800" i="1">
                                          <a:solidFill>
                                            <a:srgbClr val="0000FF"/>
                                          </a:solidFill>
                                          <a:latin typeface="Cambria Math" panose="02040503050406030204" pitchFamily="18" charset="0"/>
                                          <a:cs typeface="Times New Roman" panose="02020603050405020304" pitchFamily="18" charset="0"/>
                                        </a:rPr>
                                      </m:ctrlPr>
                                    </m:sSubPr>
                                    <m:e>
                                      <m:r>
                                        <a:rPr lang="en-US" altLang="zh-TW" sz="2800" i="1">
                                          <a:solidFill>
                                            <a:srgbClr val="0000FF"/>
                                          </a:solidFill>
                                          <a:latin typeface="Cambria Math" panose="02040503050406030204" pitchFamily="18" charset="0"/>
                                          <a:cs typeface="Times New Roman" panose="02020603050405020304" pitchFamily="18" charset="0"/>
                                        </a:rPr>
                                        <m:t>𝑥</m:t>
                                      </m:r>
                                    </m:e>
                                    <m:sub>
                                      <m:r>
                                        <a:rPr lang="en-US" altLang="zh-TW" sz="2800" i="1">
                                          <a:solidFill>
                                            <a:srgbClr val="0000FF"/>
                                          </a:solidFill>
                                          <a:latin typeface="Cambria Math" panose="02040503050406030204" pitchFamily="18" charset="0"/>
                                          <a:cs typeface="Times New Roman" panose="02020603050405020304" pitchFamily="18" charset="0"/>
                                        </a:rPr>
                                        <m:t>𝑖𝑗</m:t>
                                      </m:r>
                                    </m:sub>
                                  </m:sSub>
                                </m:sup>
                              </m:sSubSup>
                            </m:e>
                          </m:nary>
                        </m:e>
                      </m:func>
                      <m:d>
                        <m:dPr>
                          <m:ctrlPr>
                            <a:rPr lang="en-US" altLang="zh-TW" sz="2800" b="1" i="1" smtClean="0">
                              <a:solidFill>
                                <a:srgbClr val="FF0000"/>
                              </a:solidFill>
                              <a:latin typeface="Cambria Math" panose="02040503050406030204" pitchFamily="18" charset="0"/>
                              <a:cs typeface="Times New Roman" panose="02020603050405020304" pitchFamily="18" charset="0"/>
                            </a:rPr>
                          </m:ctrlPr>
                        </m:dPr>
                        <m:e>
                          <m:f>
                            <m:fPr>
                              <m:ctrlPr>
                                <a:rPr lang="en-US" altLang="zh-TW" sz="2800" b="1" i="1">
                                  <a:solidFill>
                                    <a:srgbClr val="FF0000"/>
                                  </a:solidFill>
                                  <a:latin typeface="Cambria Math" panose="02040503050406030204" pitchFamily="18" charset="0"/>
                                  <a:cs typeface="Times New Roman" panose="02020603050405020304" pitchFamily="18" charset="0"/>
                                </a:rPr>
                              </m:ctrlPr>
                            </m:fPr>
                            <m:num>
                              <m:r>
                                <m:rPr>
                                  <m:sty m:val="p"/>
                                </m:rPr>
                                <a:rPr lang="el-GR" altLang="zh-TW" sz="2800" i="1">
                                  <a:solidFill>
                                    <a:srgbClr val="FF0000"/>
                                  </a:solidFill>
                                  <a:latin typeface="Cambria Math" panose="02040503050406030204" pitchFamily="18" charset="0"/>
                                  <a:cs typeface="Times New Roman" panose="02020603050405020304" pitchFamily="18" charset="0"/>
                                </a:rPr>
                                <m:t>Γ</m:t>
                              </m:r>
                              <m:d>
                                <m:dPr>
                                  <m:ctrlPr>
                                    <a:rPr lang="el-GR" altLang="zh-TW" sz="2800" i="1">
                                      <a:solidFill>
                                        <a:srgbClr val="FF0000"/>
                                      </a:solidFill>
                                      <a:latin typeface="Cambria Math" panose="02040503050406030204" pitchFamily="18" charset="0"/>
                                      <a:cs typeface="Times New Roman" panose="02020603050405020304" pitchFamily="18" charset="0"/>
                                    </a:rPr>
                                  </m:ctrlPr>
                                </m:dPr>
                                <m:e>
                                  <m:nary>
                                    <m:naryPr>
                                      <m:chr m:val="∑"/>
                                      <m:ctrlPr>
                                        <a:rPr lang="el-GR" altLang="zh-TW" sz="2800" i="1">
                                          <a:solidFill>
                                            <a:srgbClr val="FF0000"/>
                                          </a:solidFill>
                                          <a:latin typeface="Cambria Math" panose="02040503050406030204" pitchFamily="18" charset="0"/>
                                          <a:cs typeface="Times New Roman" panose="02020603050405020304" pitchFamily="18" charset="0"/>
                                        </a:rPr>
                                      </m:ctrlPr>
                                    </m:naryPr>
                                    <m:sub>
                                      <m:r>
                                        <m:rPr>
                                          <m:brk m:alnAt="23"/>
                                        </m:rPr>
                                        <a:rPr lang="en-US" altLang="zh-TW" sz="2800" i="1">
                                          <a:solidFill>
                                            <a:srgbClr val="FF0000"/>
                                          </a:solidFill>
                                          <a:latin typeface="Cambria Math" panose="02040503050406030204" pitchFamily="18" charset="0"/>
                                          <a:cs typeface="Times New Roman" panose="02020603050405020304" pitchFamily="18" charset="0"/>
                                        </a:rPr>
                                        <m:t>𝑗</m:t>
                                      </m:r>
                                      <m:r>
                                        <a:rPr lang="en-US" altLang="zh-TW" sz="2800" i="1">
                                          <a:solidFill>
                                            <a:srgbClr val="FF0000"/>
                                          </a:solidFill>
                                          <a:latin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cs typeface="Times New Roman" panose="02020603050405020304" pitchFamily="18" charset="0"/>
                                        </a:rPr>
                                        <m:t>𝐷</m:t>
                                      </m:r>
                                    </m:sup>
                                    <m:e>
                                      <m:r>
                                        <a:rPr lang="zh-TW" altLang="en-US" sz="2800" i="1" smtClean="0">
                                          <a:solidFill>
                                            <a:srgbClr val="FF00FF"/>
                                          </a:solidFill>
                                          <a:latin typeface="Cambria Math" panose="02040503050406030204" pitchFamily="18" charset="0"/>
                                          <a:cs typeface="Times New Roman" panose="02020603050405020304" pitchFamily="18" charset="0"/>
                                        </a:rPr>
                                        <m:t>𝛼</m:t>
                                      </m:r>
                                    </m:e>
                                  </m:nary>
                                </m:e>
                              </m:d>
                            </m:num>
                            <m:den>
                              <m:nary>
                                <m:naryPr>
                                  <m:chr m:val="∏"/>
                                  <m:ctrlPr>
                                    <a:rPr lang="en-US" altLang="zh-TW" sz="2800" b="1" i="1">
                                      <a:solidFill>
                                        <a:srgbClr val="FF0000"/>
                                      </a:solidFill>
                                      <a:latin typeface="Cambria Math" panose="02040503050406030204" pitchFamily="18" charset="0"/>
                                      <a:cs typeface="Times New Roman" panose="02020603050405020304" pitchFamily="18" charset="0"/>
                                    </a:rPr>
                                  </m:ctrlPr>
                                </m:naryPr>
                                <m:sub>
                                  <m:r>
                                    <m:rPr>
                                      <m:brk m:alnAt="23"/>
                                    </m:rPr>
                                    <a:rPr lang="en-US" altLang="zh-TW" sz="2800" i="1">
                                      <a:solidFill>
                                        <a:srgbClr val="FF0000"/>
                                      </a:solidFill>
                                      <a:latin typeface="Cambria Math" panose="02040503050406030204" pitchFamily="18" charset="0"/>
                                      <a:cs typeface="Times New Roman" panose="02020603050405020304" pitchFamily="18" charset="0"/>
                                    </a:rPr>
                                    <m:t>𝑗</m:t>
                                  </m:r>
                                  <m:r>
                                    <a:rPr lang="en-US" altLang="zh-TW" sz="2800" i="1">
                                      <a:solidFill>
                                        <a:srgbClr val="FF0000"/>
                                      </a:solidFill>
                                      <a:latin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cs typeface="Times New Roman" panose="02020603050405020304" pitchFamily="18" charset="0"/>
                                    </a:rPr>
                                    <m:t>𝐷</m:t>
                                  </m:r>
                                </m:sup>
                                <m:e>
                                  <m:r>
                                    <m:rPr>
                                      <m:sty m:val="p"/>
                                    </m:rPr>
                                    <a:rPr lang="el-GR" altLang="zh-TW" sz="2800" i="1">
                                      <a:solidFill>
                                        <a:srgbClr val="FF0000"/>
                                      </a:solidFill>
                                      <a:latin typeface="Cambria Math" panose="02040503050406030204" pitchFamily="18" charset="0"/>
                                      <a:cs typeface="Times New Roman" panose="02020603050405020304" pitchFamily="18" charset="0"/>
                                    </a:rPr>
                                    <m:t>Γ</m:t>
                                  </m:r>
                                  <m:r>
                                    <a:rPr lang="en-US" altLang="zh-TW" sz="2800" b="1" i="1">
                                      <a:solidFill>
                                        <a:srgbClr val="FF0000"/>
                                      </a:solidFill>
                                      <a:latin typeface="Cambria Math" panose="02040503050406030204" pitchFamily="18" charset="0"/>
                                      <a:cs typeface="Times New Roman" panose="02020603050405020304" pitchFamily="18" charset="0"/>
                                    </a:rPr>
                                    <m:t>(</m:t>
                                  </m:r>
                                  <m:r>
                                    <a:rPr lang="zh-TW" altLang="en-US" sz="2800" i="1" smtClean="0">
                                      <a:solidFill>
                                        <a:srgbClr val="FF00FF"/>
                                      </a:solidFill>
                                      <a:latin typeface="Cambria Math" panose="02040503050406030204" pitchFamily="18" charset="0"/>
                                      <a:cs typeface="Times New Roman" panose="02020603050405020304" pitchFamily="18" charset="0"/>
                                    </a:rPr>
                                    <m:t>𝛼</m:t>
                                  </m:r>
                                  <m:r>
                                    <a:rPr lang="en-US" altLang="zh-TW" sz="2800" b="1" i="1">
                                      <a:solidFill>
                                        <a:srgbClr val="FF0000"/>
                                      </a:solidFill>
                                      <a:latin typeface="Cambria Math" panose="02040503050406030204" pitchFamily="18" charset="0"/>
                                      <a:cs typeface="Times New Roman" panose="02020603050405020304" pitchFamily="18" charset="0"/>
                                    </a:rPr>
                                    <m:t>)</m:t>
                                  </m:r>
                                </m:e>
                              </m:nary>
                            </m:den>
                          </m:f>
                        </m:e>
                      </m:d>
                      <m:nary>
                        <m:naryPr>
                          <m:chr m:val="∏"/>
                          <m:ctrlPr>
                            <a:rPr lang="en-US" altLang="zh-TW" sz="2800" b="1" i="1">
                              <a:solidFill>
                                <a:srgbClr val="FF0000"/>
                              </a:solidFill>
                              <a:latin typeface="Cambria Math" panose="02040503050406030204" pitchFamily="18" charset="0"/>
                              <a:cs typeface="Times New Roman" panose="02020603050405020304" pitchFamily="18" charset="0"/>
                            </a:rPr>
                          </m:ctrlPr>
                        </m:naryPr>
                        <m:sub>
                          <m:r>
                            <m:rPr>
                              <m:brk m:alnAt="23"/>
                            </m:rPr>
                            <a:rPr lang="en-US" altLang="zh-TW" sz="2800" i="1">
                              <a:solidFill>
                                <a:srgbClr val="FF0000"/>
                              </a:solidFill>
                              <a:latin typeface="Cambria Math" panose="02040503050406030204" pitchFamily="18" charset="0"/>
                              <a:cs typeface="Times New Roman" panose="02020603050405020304" pitchFamily="18" charset="0"/>
                            </a:rPr>
                            <m:t>𝑗</m:t>
                          </m:r>
                          <m:r>
                            <a:rPr lang="en-US" altLang="zh-TW" sz="2800" i="1">
                              <a:solidFill>
                                <a:srgbClr val="FF0000"/>
                              </a:solidFill>
                              <a:latin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cs typeface="Times New Roman" panose="02020603050405020304" pitchFamily="18" charset="0"/>
                            </a:rPr>
                            <m:t>𝐷</m:t>
                          </m:r>
                        </m:sup>
                        <m:e>
                          <m:sSubSup>
                            <m:sSubSupPr>
                              <m:ctrlPr>
                                <a:rPr lang="en-US" altLang="zh-TW" sz="2800" i="1">
                                  <a:solidFill>
                                    <a:srgbClr val="FF0000"/>
                                  </a:solidFill>
                                  <a:latin typeface="Cambria Math" panose="02040503050406030204" pitchFamily="18" charset="0"/>
                                  <a:cs typeface="Times New Roman" panose="02020603050405020304" pitchFamily="18" charset="0"/>
                                </a:rPr>
                              </m:ctrlPr>
                            </m:sSubSupPr>
                            <m:e>
                              <m:r>
                                <a:rPr lang="en-US" altLang="zh-TW" sz="2800" i="1">
                                  <a:solidFill>
                                    <a:srgbClr val="FF0000"/>
                                  </a:solidFill>
                                  <a:latin typeface="Cambria Math" panose="02040503050406030204" pitchFamily="18" charset="0"/>
                                  <a:cs typeface="Times New Roman" panose="02020603050405020304" pitchFamily="18" charset="0"/>
                                </a:rPr>
                                <m:t>𝑞</m:t>
                              </m:r>
                            </m:e>
                            <m:sub>
                              <m:r>
                                <a:rPr lang="en-US" altLang="zh-TW" sz="2800" i="1">
                                  <a:solidFill>
                                    <a:srgbClr val="FF0000"/>
                                  </a:solidFill>
                                  <a:latin typeface="Cambria Math" panose="02040503050406030204" pitchFamily="18" charset="0"/>
                                  <a:cs typeface="Times New Roman" panose="02020603050405020304" pitchFamily="18" charset="0"/>
                                </a:rPr>
                                <m:t>𝑐𝑗</m:t>
                              </m:r>
                            </m:sub>
                            <m:sup>
                              <m:r>
                                <a:rPr lang="zh-TW" altLang="en-US" sz="2800" i="1" smtClean="0">
                                  <a:solidFill>
                                    <a:srgbClr val="FF00FF"/>
                                  </a:solidFill>
                                  <a:latin typeface="Cambria Math" panose="02040503050406030204" pitchFamily="18" charset="0"/>
                                  <a:cs typeface="Times New Roman" panose="02020603050405020304" pitchFamily="18" charset="0"/>
                                </a:rPr>
                                <m:t>𝛼</m:t>
                              </m:r>
                              <m:r>
                                <a:rPr lang="en-US" altLang="zh-TW" sz="2800" i="1">
                                  <a:solidFill>
                                    <a:srgbClr val="FF0000"/>
                                  </a:solidFill>
                                  <a:latin typeface="Cambria Math" panose="02040503050406030204" pitchFamily="18" charset="0"/>
                                  <a:cs typeface="Times New Roman" panose="02020603050405020304" pitchFamily="18" charset="0"/>
                                </a:rPr>
                                <m:t>−1</m:t>
                              </m:r>
                            </m:sup>
                          </m:sSubSup>
                        </m:e>
                      </m:nary>
                    </m:oMath>
                  </m:oMathPara>
                </a14:m>
                <a:endParaRPr lang="en-US" altLang="zh-TW" sz="2800" b="1" dirty="0">
                  <a:solidFill>
                    <a:srgbClr val="FF0000"/>
                  </a:solidFill>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𝑐𝑗</m:t>
                        </m:r>
                      </m:sub>
                    </m:sSub>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zh-TW" altLang="en-US" sz="2800" i="1" smtClean="0">
                            <a:solidFill>
                              <a:srgbClr val="FF00FF"/>
                            </a:solidFill>
                            <a:latin typeface="Cambria Math" panose="02040503050406030204" pitchFamily="18" charset="0"/>
                            <a:cs typeface="Times New Roman" panose="02020603050405020304" pitchFamily="18" charset="0"/>
                          </a:rPr>
                          <m:t>𝛼</m:t>
                        </m:r>
                        <m:r>
                          <a:rPr lang="en-US" altLang="zh-TW" sz="2800" b="0" i="1" smtClean="0">
                            <a:solidFill>
                              <a:srgbClr val="FF00FF"/>
                            </a:solidFill>
                            <a:latin typeface="Cambria Math" panose="02040503050406030204" pitchFamily="18" charset="0"/>
                            <a:cs typeface="Times New Roman" panose="02020603050405020304" pitchFamily="18" charset="0"/>
                          </a:rPr>
                          <m:t>−1</m:t>
                        </m:r>
                        <m:r>
                          <a:rPr lang="en-US" altLang="zh-TW" sz="2800" b="0" i="1" smtClean="0">
                            <a:solidFill>
                              <a:prstClr val="black"/>
                            </a:solidFill>
                            <a:latin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e>
                        </m:nary>
                      </m:num>
                      <m:den>
                        <m:r>
                          <a:rPr lang="en-US" altLang="zh-TW" sz="2800" b="0" i="1" smtClean="0">
                            <a:latin typeface="Cambria Math" panose="02040503050406030204" pitchFamily="18" charset="0"/>
                            <a:cs typeface="Times New Roman" panose="02020603050405020304" pitchFamily="18" charset="0"/>
                          </a:rPr>
                          <m:t>𝐷</m:t>
                        </m:r>
                        <m:d>
                          <m:dPr>
                            <m:ctrlPr>
                              <a:rPr lang="en-US" altLang="zh-TW" sz="2800" b="0" i="1" smtClean="0">
                                <a:latin typeface="Cambria Math" panose="02040503050406030204" pitchFamily="18" charset="0"/>
                                <a:cs typeface="Times New Roman" panose="02020603050405020304" pitchFamily="18" charset="0"/>
                              </a:rPr>
                            </m:ctrlPr>
                          </m:dPr>
                          <m:e>
                            <m:r>
                              <a:rPr lang="zh-TW" altLang="en-US" sz="2800" i="1">
                                <a:solidFill>
                                  <a:srgbClr val="FF00FF"/>
                                </a:solidFill>
                                <a:latin typeface="Cambria Math" panose="02040503050406030204" pitchFamily="18" charset="0"/>
                                <a:cs typeface="Times New Roman" panose="02020603050405020304" pitchFamily="18" charset="0"/>
                              </a:rPr>
                              <m:t>𝛼</m:t>
                            </m:r>
                            <m:r>
                              <a:rPr lang="en-US" altLang="zh-TW" sz="2800" i="1">
                                <a:solidFill>
                                  <a:srgbClr val="FF00FF"/>
                                </a:solidFill>
                                <a:latin typeface="Cambria Math" panose="02040503050406030204" pitchFamily="18" charset="0"/>
                                <a:cs typeface="Times New Roman" panose="02020603050405020304" pitchFamily="18" charset="0"/>
                              </a:rPr>
                              <m:t>−1</m:t>
                            </m:r>
                          </m:e>
                        </m:d>
                        <m:r>
                          <a:rPr lang="en-US" altLang="zh-TW" sz="2800" b="0" i="1" smtClean="0">
                            <a:latin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sSup>
                              <m:sSupPr>
                                <m:ctrlPr>
                                  <a:rPr lang="en-US" altLang="zh-TW" sz="2800" i="1">
                                    <a:latin typeface="Cambria Math" panose="02040503050406030204" pitchFamily="18" charset="0"/>
                                    <a:cs typeface="Times New Roman" panose="02020603050405020304" pitchFamily="18" charset="0"/>
                                  </a:rPr>
                                </m:ctrlPr>
                              </m:sSupPr>
                              <m:e>
                                <m:r>
                                  <m:rPr>
                                    <m:brk m:alnAt="23"/>
                                  </m:rPr>
                                  <a:rPr lang="en-US" altLang="zh-TW" sz="2800" i="1">
                                    <a:latin typeface="Cambria Math" panose="02040503050406030204" pitchFamily="18" charset="0"/>
                                    <a:cs typeface="Times New Roman" panose="02020603050405020304" pitchFamily="18" charset="0"/>
                                  </a:rPr>
                                  <m:t>𝑗</m:t>
                                </m:r>
                              </m:e>
                              <m:sup>
                                <m:r>
                                  <a:rPr lang="en-US" altLang="zh-TW" sz="2800" i="1">
                                    <a:latin typeface="Cambria Math" panose="02040503050406030204" pitchFamily="18" charset="0"/>
                                    <a:cs typeface="Times New Roman" panose="02020603050405020304" pitchFamily="18" charset="0"/>
                                  </a:rPr>
                                  <m:t>′</m:t>
                                </m:r>
                              </m:sup>
                            </m:sSup>
                            <m:r>
                              <m:rPr>
                                <m:brk m:alnAt="23"/>
                              </m:rP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r>
                                      <a:rPr lang="en-US" altLang="zh-TW" sz="2800" i="1">
                                        <a:latin typeface="Cambria Math" panose="02040503050406030204" pitchFamily="18" charset="0"/>
                                        <a:cs typeface="Times New Roman" panose="02020603050405020304" pitchFamily="18" charset="0"/>
                                      </a:rPr>
                                      <m:t>′</m:t>
                                    </m:r>
                                  </m:sub>
                                </m:sSub>
                              </m:e>
                            </m:nary>
                          </m:e>
                        </m:nary>
                      </m:den>
                    </m:f>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0   </m:t>
                    </m:r>
                    <m:r>
                      <m:rPr>
                        <m:sty m:val="p"/>
                      </m:rPr>
                      <a:rPr lang="en-US" altLang="zh-TW" sz="2800" b="0" i="0" smtClean="0">
                        <a:latin typeface="Cambria Math" panose="02040503050406030204" pitchFamily="18" charset="0"/>
                        <a:ea typeface="Cambria Math" panose="02040503050406030204" pitchFamily="18" charset="0"/>
                        <a:cs typeface="Times New Roman" panose="02020603050405020304" pitchFamily="18" charset="0"/>
                      </a:rPr>
                      <m:t>if</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&gt;1</m:t>
                    </m:r>
                    <m:r>
                      <a:rPr lang="en-US" altLang="zh-TW" sz="2800" i="1">
                        <a:latin typeface="Cambria Math" panose="02040503050406030204" pitchFamily="18" charset="0"/>
                        <a:cs typeface="Times New Roman" panose="02020603050405020304" pitchFamily="18" charset="0"/>
                      </a:rPr>
                      <m:t>, </m:t>
                    </m:r>
                    <m:r>
                      <a:rPr lang="en-US" altLang="zh-TW" sz="2800" b="0" i="0" smtClean="0">
                        <a:latin typeface="Cambria Math" panose="02040503050406030204" pitchFamily="18" charset="0"/>
                        <a:cs typeface="Times New Roman" panose="02020603050405020304" pitchFamily="18" charset="0"/>
                      </a:rPr>
                      <m:t> </m:t>
                    </m:r>
                    <m:r>
                      <m:rPr>
                        <m:sty m:val="p"/>
                      </m:rPr>
                      <a:rPr lang="en-US" altLang="zh-TW" sz="2800" b="0" i="0" smtClean="0">
                        <a:latin typeface="Cambria Math" panose="02040503050406030204" pitchFamily="18" charset="0"/>
                        <a:cs typeface="Times New Roman" panose="02020603050405020304" pitchFamily="18" charset="0"/>
                      </a:rPr>
                      <m:t>and</m:t>
                    </m:r>
                    <m:r>
                      <a:rPr lang="en-US" altLang="zh-TW" sz="2800" b="0" i="0" smtClean="0">
                        <a:latin typeface="Cambria Math" panose="02040503050406030204" pitchFamily="18" charset="0"/>
                        <a:cs typeface="Times New Roman" panose="02020603050405020304" pitchFamily="18" charset="0"/>
                      </a:rPr>
                      <m:t> </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𝐷</m:t>
                        </m:r>
                      </m:den>
                    </m:f>
                  </m:oMath>
                </a14:m>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if  </a:t>
                </a:r>
                <a14:m>
                  <m:oMath xmlns:m="http://schemas.openxmlformats.org/officeDocument/2006/math">
                    <m:r>
                      <a:rPr lang="zh-TW" altLang="en-US" sz="2800" i="1">
                        <a:latin typeface="Cambria Math" panose="02040503050406030204" pitchFamily="18" charset="0"/>
                        <a:ea typeface="Cambria Math" panose="02040503050406030204" pitchFamily="18" charset="0"/>
                        <a:cs typeface="Times New Roman" panose="02020603050405020304" pitchFamily="18" charset="0"/>
                      </a:rPr>
                      <m:t>𝛼</m:t>
                    </m:r>
                    <m:r>
                      <a:rPr lang="zh-TW" alt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technique is often referred to as </a:t>
                </a:r>
                <a:r>
                  <a:rPr lang="en-US" altLang="zh-TW" sz="2800" dirty="0">
                    <a:solidFill>
                      <a:srgbClr val="FF0000"/>
                    </a:solidFill>
                    <a:latin typeface="Times New Roman" panose="02020603050405020304" pitchFamily="18" charset="0"/>
                    <a:cs typeface="Times New Roman" panose="02020603050405020304" pitchFamily="18" charset="0"/>
                  </a:rPr>
                  <a:t>smoothing</a:t>
                </a:r>
                <a:r>
                  <a:rPr lang="en-US" altLang="zh-TW" sz="2800" dirty="0">
                    <a:latin typeface="Times New Roman" panose="02020603050405020304" pitchFamily="18" charset="0"/>
                    <a:cs typeface="Times New Roman" panose="02020603050405020304" pitchFamily="18" charset="0"/>
                  </a:rPr>
                  <a:t> and also be considered as another example of regularization</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58762" y="505160"/>
                <a:ext cx="11385755" cy="5805307"/>
              </a:xfrm>
              <a:prstGeom prst="rect">
                <a:avLst/>
              </a:prstGeom>
              <a:blipFill>
                <a:blip r:embed="rId2"/>
                <a:stretch>
                  <a:fillRect l="-1071" t="-1155" b="-199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008650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58347" y="508888"/>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 name="Rectangle 2"/>
          <p:cNvSpPr/>
          <p:nvPr/>
        </p:nvSpPr>
        <p:spPr>
          <a:xfrm>
            <a:off x="3965617" y="-75887"/>
            <a:ext cx="3814442"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Newsgroup Example</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0980" y="512617"/>
                <a:ext cx="11854207" cy="5751446"/>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a:t>
                </a:r>
                <a:r>
                  <a:rPr lang="en-US" altLang="zh-TW" sz="2800" dirty="0">
                    <a:solidFill>
                      <a:srgbClr val="990000"/>
                    </a:solidFill>
                    <a:latin typeface="Times New Roman" panose="02020603050405020304" pitchFamily="18" charset="0"/>
                    <a:cs typeface="Times New Roman" panose="02020603050405020304" pitchFamily="18" charset="0"/>
                  </a:rPr>
                  <a:t>20</a:t>
                </a:r>
                <a:r>
                  <a:rPr lang="en-US" altLang="zh-TW" sz="2800" dirty="0">
                    <a:latin typeface="Times New Roman" panose="02020603050405020304" pitchFamily="18" charset="0"/>
                    <a:cs typeface="Times New Roman" panose="02020603050405020304" pitchFamily="18" charset="0"/>
                  </a:rPr>
                  <a:t> newsgroup data were split into training and test sets  </a:t>
                </a:r>
                <a14:m>
                  <m:oMath xmlns:m="http://schemas.openxmlformats.org/officeDocument/2006/math">
                    <m: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11, 000 and </a:t>
                </a:r>
                <a14:m>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7,000 documents, respectively. </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Setting </a:t>
                </a:r>
                <a14:m>
                  <m:oMath xmlns:m="http://schemas.openxmlformats.org/officeDocument/2006/math">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b="0" i="1" smtClean="0">
                        <a:solidFill>
                          <a:prstClr val="black"/>
                        </a:solidFill>
                        <a:latin typeface="Cambria Math" panose="02040503050406030204" pitchFamily="18" charset="0"/>
                        <a:cs typeface="Times New Roman" panose="02020603050405020304" pitchFamily="18" charset="0"/>
                      </a:rPr>
                      <m:t>=2</m:t>
                    </m:r>
                  </m:oMath>
                </a14:m>
                <a:r>
                  <a:rPr lang="en-US" altLang="zh-TW"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𝑐𝑗</m:t>
                        </m:r>
                      </m:sub>
                    </m:sSub>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zh-TW" altLang="en-US" sz="2800" i="1">
                            <a:solidFill>
                              <a:srgbClr val="FF00FF"/>
                            </a:solidFill>
                            <a:latin typeface="Cambria Math" panose="02040503050406030204" pitchFamily="18" charset="0"/>
                            <a:cs typeface="Times New Roman" panose="02020603050405020304" pitchFamily="18" charset="0"/>
                          </a:rPr>
                          <m:t>𝛼</m:t>
                        </m:r>
                        <m:r>
                          <a:rPr lang="en-US" altLang="zh-TW" sz="2800" i="1">
                            <a:solidFill>
                              <a:srgbClr val="FF00FF"/>
                            </a:solidFill>
                            <a:latin typeface="Cambria Math" panose="02040503050406030204" pitchFamily="18" charset="0"/>
                            <a:cs typeface="Times New Roman" panose="02020603050405020304" pitchFamily="18" charset="0"/>
                          </a:rPr>
                          <m:t>−1</m:t>
                        </m:r>
                        <m:r>
                          <a:rPr lang="en-US" altLang="zh-TW" sz="2800" i="1">
                            <a:solidFill>
                              <a:prstClr val="black"/>
                            </a:solidFill>
                            <a:latin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e>
                        </m:nary>
                      </m:num>
                      <m:den>
                        <m:r>
                          <a:rPr lang="en-US" altLang="zh-TW" sz="2800" i="1">
                            <a:latin typeface="Cambria Math" panose="02040503050406030204" pitchFamily="18" charset="0"/>
                            <a:cs typeface="Times New Roman" panose="02020603050405020304" pitchFamily="18" charset="0"/>
                          </a:rPr>
                          <m:t>𝐷</m:t>
                        </m:r>
                        <m:d>
                          <m:dPr>
                            <m:ctrlPr>
                              <a:rPr lang="en-US" altLang="zh-TW" sz="2800" i="1">
                                <a:latin typeface="Cambria Math" panose="02040503050406030204" pitchFamily="18" charset="0"/>
                                <a:cs typeface="Times New Roman" panose="02020603050405020304" pitchFamily="18" charset="0"/>
                              </a:rPr>
                            </m:ctrlPr>
                          </m:dPr>
                          <m:e>
                            <m:r>
                              <a:rPr lang="zh-TW" altLang="en-US" sz="2800" i="1">
                                <a:solidFill>
                                  <a:srgbClr val="FF00FF"/>
                                </a:solidFill>
                                <a:latin typeface="Cambria Math" panose="02040503050406030204" pitchFamily="18" charset="0"/>
                                <a:cs typeface="Times New Roman" panose="02020603050405020304" pitchFamily="18" charset="0"/>
                              </a:rPr>
                              <m:t>𝛼</m:t>
                            </m:r>
                            <m:r>
                              <a:rPr lang="en-US" altLang="zh-TW" sz="2800" i="1">
                                <a:solidFill>
                                  <a:srgbClr val="FF00FF"/>
                                </a:solidFill>
                                <a:latin typeface="Cambria Math" panose="02040503050406030204" pitchFamily="18" charset="0"/>
                                <a:cs typeface="Times New Roman" panose="02020603050405020304" pitchFamily="18" charset="0"/>
                              </a:rPr>
                              <m:t>−1</m:t>
                            </m:r>
                          </m:e>
                        </m:d>
                        <m:r>
                          <a:rPr lang="en-US" altLang="zh-TW" sz="2800" i="1">
                            <a:latin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sSup>
                              <m:sSupPr>
                                <m:ctrlPr>
                                  <a:rPr lang="en-US" altLang="zh-TW" sz="2800" i="1">
                                    <a:latin typeface="Cambria Math" panose="02040503050406030204" pitchFamily="18" charset="0"/>
                                    <a:cs typeface="Times New Roman" panose="02020603050405020304" pitchFamily="18" charset="0"/>
                                  </a:rPr>
                                </m:ctrlPr>
                              </m:sSupPr>
                              <m:e>
                                <m:r>
                                  <m:rPr>
                                    <m:brk m:alnAt="23"/>
                                  </m:rPr>
                                  <a:rPr lang="en-US" altLang="zh-TW" sz="2800" i="1">
                                    <a:latin typeface="Cambria Math" panose="02040503050406030204" pitchFamily="18" charset="0"/>
                                    <a:cs typeface="Times New Roman" panose="02020603050405020304" pitchFamily="18" charset="0"/>
                                  </a:rPr>
                                  <m:t>𝑗</m:t>
                                </m:r>
                              </m:e>
                              <m:sup>
                                <m:r>
                                  <a:rPr lang="en-US" altLang="zh-TW" sz="2800" i="1">
                                    <a:latin typeface="Cambria Math" panose="02040503050406030204" pitchFamily="18" charset="0"/>
                                    <a:cs typeface="Times New Roman" panose="02020603050405020304" pitchFamily="18" charset="0"/>
                                  </a:rPr>
                                  <m:t>′</m:t>
                                </m:r>
                              </m:sup>
                            </m:sSup>
                            <m:r>
                              <m:rPr>
                                <m:brk m:alnAt="23"/>
                              </m:rP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r>
                                      <a:rPr lang="en-US" altLang="zh-TW" sz="2800" i="1">
                                        <a:latin typeface="Cambria Math" panose="02040503050406030204" pitchFamily="18" charset="0"/>
                                        <a:cs typeface="Times New Roman" panose="02020603050405020304" pitchFamily="18" charset="0"/>
                                      </a:rPr>
                                      <m:t>′</m:t>
                                    </m:r>
                                  </m:sub>
                                </m:sSub>
                              </m:e>
                            </m:nary>
                          </m:e>
                        </m:nary>
                      </m:den>
                    </m:f>
                  </m:oMath>
                </a14:m>
                <a:r>
                  <a:rPr lang="en-US" altLang="zh-TW" sz="2800" dirty="0">
                    <a:latin typeface="Times New Roman" panose="02020603050405020304" pitchFamily="18" charset="0"/>
                    <a:cs typeface="Times New Roman" panose="02020603050405020304" pitchFamily="18" charset="0"/>
                  </a:rPr>
                  <a:t>, using </a:t>
                </a:r>
              </a:p>
              <a:p>
                <a14:m>
                  <m:oMath xmlns:m="http://schemas.openxmlformats.org/officeDocument/2006/math">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b="1" i="1">
                                <a:solidFill>
                                  <a:srgbClr val="0000FF"/>
                                </a:solidFill>
                                <a:latin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cs typeface="Times New Roman" panose="02020603050405020304" pitchFamily="18" charset="0"/>
                              </a:rPr>
                              <m:t>𝒙</m:t>
                            </m:r>
                          </m:e>
                          <m:sub>
                            <m:r>
                              <a:rPr lang="en-US" altLang="zh-TW" sz="24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b="1" i="1">
                                <a:solidFill>
                                  <a:srgbClr val="FF0000"/>
                                </a:solidFill>
                                <a:latin typeface="Cambria Math" panose="02040503050406030204" pitchFamily="18" charset="0"/>
                                <a:cs typeface="Times New Roman" panose="02020603050405020304" pitchFamily="18" charset="0"/>
                              </a:rPr>
                              <m:t> </m:t>
                            </m:r>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e>
                    </m:d>
                    <m:r>
                      <a:rPr lang="en-US" altLang="zh-TW" sz="2400" b="1" i="1">
                        <a:latin typeface="Cambria Math" panose="02040503050406030204" pitchFamily="18" charset="0"/>
                        <a:cs typeface="Times New Roman" panose="02020603050405020304" pitchFamily="18" charset="0"/>
                      </a:rPr>
                      <m:t>=</m:t>
                    </m:r>
                    <m:d>
                      <m:dPr>
                        <m:ctrlPr>
                          <a:rPr lang="en-US" altLang="zh-TW" sz="2400" b="1" i="1">
                            <a:latin typeface="Cambria Math" panose="02040503050406030204" pitchFamily="18" charset="0"/>
                            <a:cs typeface="Times New Roman" panose="02020603050405020304" pitchFamily="18" charset="0"/>
                          </a:rPr>
                        </m:ctrlPr>
                      </m:dPr>
                      <m:e>
                        <m:f>
                          <m:fPr>
                            <m:ctrlPr>
                              <a:rPr lang="en-US" altLang="zh-TW" sz="2400" b="1" i="1">
                                <a:latin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𝑠</m:t>
                                </m:r>
                              </m:e>
                              <m:sub>
                                <m:r>
                                  <m:rPr>
                                    <m:sty m:val="p"/>
                                  </m:rPr>
                                  <a:rPr lang="en-US" altLang="zh-TW" sz="2400">
                                    <a:latin typeface="Cambria Math" panose="02040503050406030204" pitchFamily="18" charset="0"/>
                                    <a:cs typeface="Times New Roman" panose="02020603050405020304" pitchFamily="18" charset="0"/>
                                  </a:rPr>
                                  <m:t>new</m:t>
                                </m:r>
                              </m:sub>
                            </m:sSub>
                            <m:r>
                              <a:rPr lang="en-US" altLang="zh-TW" sz="2400" b="1" i="1">
                                <a:latin typeface="Cambria Math" panose="02040503050406030204" pitchFamily="18" charset="0"/>
                                <a:cs typeface="Times New Roman" panose="02020603050405020304" pitchFamily="18" charset="0"/>
                              </a:rPr>
                              <m:t>!</m:t>
                            </m:r>
                          </m:num>
                          <m:den>
                            <m:nary>
                              <m:naryPr>
                                <m:chr m:val="∏"/>
                                <m:ctrlPr>
                                  <a:rPr lang="en-US" altLang="zh-TW" sz="2400" b="1"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𝐷</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m:rPr>
                                        <m:sty m:val="p"/>
                                      </m:rPr>
                                      <a:rPr lang="en-US" altLang="zh-TW" sz="2400">
                                        <a:latin typeface="Cambria Math" panose="02040503050406030204" pitchFamily="18" charset="0"/>
                                        <a:cs typeface="Times New Roman" panose="02020603050405020304" pitchFamily="18" charset="0"/>
                                      </a:rPr>
                                      <m:t>new</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r>
                                  <a:rPr lang="en-US" altLang="zh-TW" sz="2400" b="1" i="1">
                                    <a:latin typeface="Cambria Math" panose="02040503050406030204" pitchFamily="18" charset="0"/>
                                    <a:cs typeface="Times New Roman" panose="02020603050405020304" pitchFamily="18" charset="0"/>
                                  </a:rPr>
                                  <m:t>!</m:t>
                                </m:r>
                              </m:e>
                            </m:nary>
                          </m:den>
                        </m:f>
                      </m:e>
                    </m:d>
                    <m:nary>
                      <m:naryPr>
                        <m:chr m:val="∏"/>
                        <m:ctrlPr>
                          <a:rPr lang="en-US" altLang="zh-TW" sz="2400" b="1"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𝑐𝑗</m:t>
                            </m:r>
                          </m:sub>
                          <m: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𝑥</m:t>
                                </m:r>
                              </m:e>
                              <m:sub>
                                <m:r>
                                  <m:rPr>
                                    <m:sty m:val="p"/>
                                  </m:rPr>
                                  <a:rPr lang="en-US" altLang="zh-TW" sz="2400">
                                    <a:latin typeface="Cambria Math" panose="02040503050406030204" pitchFamily="18" charset="0"/>
                                    <a:cs typeface="Times New Roman" panose="02020603050405020304" pitchFamily="18" charset="0"/>
                                  </a:rPr>
                                  <m:t>new</m:t>
                                </m:r>
                                <m: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𝑗</m:t>
                                </m:r>
                              </m:sub>
                            </m:sSub>
                          </m:sup>
                        </m:sSubSup>
                      </m:e>
                    </m:nary>
                  </m:oMath>
                </a14:m>
                <a:r>
                  <a:rPr lang="en-US" altLang="zh-TW" sz="2800" dirty="0">
                    <a:latin typeface="Times New Roman" panose="02020603050405020304" pitchFamily="18" charset="0"/>
                    <a:cs typeface="Times New Roman" panose="02020603050405020304" pitchFamily="18" charset="0"/>
                  </a:rPr>
                  <a:t> and the prior </a:t>
                </a:r>
                <a14:m>
                  <m:oMath xmlns:m="http://schemas.openxmlformats.org/officeDocument/2006/math">
                    <m:r>
                      <a:rPr lang="en-US" altLang="zh-TW" sz="2400" i="1">
                        <a:latin typeface="Cambria Math" panose="02040503050406030204" pitchFamily="18" charset="0"/>
                        <a:cs typeface="Times New Roman" panose="02020603050405020304" pitchFamily="18" charset="0"/>
                      </a:rPr>
                      <m:t>𝑃</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smtClean="0">
                                <a:solidFill>
                                  <a:srgbClr val="FF0000"/>
                                </a:solidFill>
                                <a:latin typeface="Cambria Math" panose="02040503050406030204" pitchFamily="18" charset="0"/>
                                <a:cs typeface="Times New Roman" panose="02020603050405020304" pitchFamily="18" charset="0"/>
                              </a:rPr>
                            </m:ctrlPr>
                          </m:sSubPr>
                          <m:e>
                            <m:r>
                              <a:rPr lang="en-US" altLang="zh-TW" sz="2400" i="1">
                                <a:solidFill>
                                  <a:srgbClr val="FF0000"/>
                                </a:solidFill>
                                <a:latin typeface="Cambria Math" panose="02040503050406030204" pitchFamily="18" charset="0"/>
                                <a:cs typeface="Times New Roman" panose="02020603050405020304" pitchFamily="18" charset="0"/>
                              </a:rPr>
                              <m:t>𝑇</m:t>
                            </m:r>
                          </m:e>
                          <m:sub>
                            <m:r>
                              <m:rPr>
                                <m:sty m:val="p"/>
                              </m:rPr>
                              <a:rPr lang="en-US" altLang="zh-TW" sz="2400">
                                <a:solidFill>
                                  <a:srgbClr val="FF0000"/>
                                </a:solidFill>
                                <a:latin typeface="Cambria Math" panose="02040503050406030204" pitchFamily="18" charset="0"/>
                                <a:cs typeface="Times New Roman" panose="02020603050405020304" pitchFamily="18" charset="0"/>
                              </a:rPr>
                              <m:t>new</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e>
                      <m:e>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e>
                    </m:d>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b="0" i="1" smtClean="0">
                            <a:solidFill>
                              <a:srgbClr val="990000"/>
                            </a:solidFill>
                            <a:latin typeface="Cambria Math" panose="02040503050406030204" pitchFamily="18" charset="0"/>
                            <a:cs typeface="Times New Roman" panose="02020603050405020304" pitchFamily="18" charset="0"/>
                          </a:rPr>
                          <m:t>20</m:t>
                        </m:r>
                      </m:den>
                    </m:f>
                  </m:oMath>
                </a14:m>
                <a:r>
                  <a:rPr lang="en-US" altLang="zh-TW" sz="2800" dirty="0">
                    <a:latin typeface="Times New Roman" panose="02020603050405020304" pitchFamily="18" charset="0"/>
                    <a:cs typeface="Times New Roman" panose="02020603050405020304" pitchFamily="18" charset="0"/>
                  </a:rPr>
                  <a:t>, we compute the classification probabilities</a:t>
                </a: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e>
                        <m:e>
                          <m:sSub>
                            <m:sSubPr>
                              <m:ctrlPr>
                                <a:rPr lang="en-US" altLang="zh-TW" sz="2400" b="1" i="1">
                                  <a:solidFill>
                                    <a:srgbClr val="0000FF"/>
                                  </a:solidFill>
                                  <a:latin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cs typeface="Times New Roman" panose="02020603050405020304" pitchFamily="18" charset="0"/>
                                </a:rPr>
                                <m:t>𝒙</m:t>
                              </m:r>
                            </m:e>
                            <m:sub>
                              <m:r>
                                <a:rPr lang="en-US" altLang="zh-TW" sz="2400" b="1" i="1">
                                  <a:solidFill>
                                    <a:srgbClr val="0000FF"/>
                                  </a:solidFill>
                                  <a:latin typeface="Cambria Math" panose="02040503050406030204" pitchFamily="18" charset="0"/>
                                  <a:cs typeface="Times New Roman" panose="02020603050405020304" pitchFamily="18" charset="0"/>
                                </a:rPr>
                                <m:t>𝒏𝒆𝒘</m:t>
                              </m:r>
                            </m:sub>
                          </m:sSub>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e>
                      </m:d>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b="1" i="1">
                                      <a:solidFill>
                                        <a:srgbClr val="0000FF"/>
                                      </a:solidFill>
                                      <a:latin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cs typeface="Times New Roman" panose="02020603050405020304" pitchFamily="18" charset="0"/>
                                    </a:rPr>
                                    <m:t>𝒙</m:t>
                                  </m:r>
                                </m:e>
                                <m:sub>
                                  <m:r>
                                    <a:rPr lang="en-US" altLang="zh-TW" sz="24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b="1" i="1">
                                      <a:solidFill>
                                        <a:srgbClr val="FF0000"/>
                                      </a:solidFill>
                                      <a:latin typeface="Cambria Math" panose="02040503050406030204" pitchFamily="18" charset="0"/>
                                      <a:cs typeface="Times New Roman" panose="02020603050405020304" pitchFamily="18" charset="0"/>
                                    </a:rPr>
                                    <m:t> </m:t>
                                  </m:r>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e>
                          </m:d>
                          <m:r>
                            <a:rPr lang="en-US" altLang="zh-TW" sz="2400" i="1">
                              <a:latin typeface="Cambria Math" panose="02040503050406030204" pitchFamily="18" charset="0"/>
                              <a:cs typeface="Times New Roman" panose="02020603050405020304" pitchFamily="18" charset="0"/>
                            </a:rPr>
                            <m:t>𝑝</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r>
                            <a:rPr lang="en-US" altLang="zh-TW" sz="2400" b="1" i="1">
                              <a:latin typeface="Cambria Math" panose="02040503050406030204" pitchFamily="18" charset="0"/>
                              <a:cs typeface="Times New Roman" panose="02020603050405020304" pitchFamily="18" charset="0"/>
                            </a:rPr>
                            <m:t>)</m:t>
                          </m:r>
                        </m:num>
                        <m:den>
                          <m:nary>
                            <m:naryPr>
                              <m:chr m:val="∑"/>
                              <m:ctrlPr>
                                <a:rPr lang="en-US" altLang="zh-TW" sz="2400" b="1" i="1">
                                  <a:latin typeface="Cambria Math" panose="02040503050406030204" pitchFamily="18" charset="0"/>
                                  <a:cs typeface="Times New Roman" panose="02020603050405020304" pitchFamily="18" charset="0"/>
                                </a:rPr>
                              </m:ctrlPr>
                            </m:naryPr>
                            <m:sub>
                              <m:sSup>
                                <m:sSupPr>
                                  <m:ctrlPr>
                                    <a:rPr lang="en-US" altLang="zh-TW" sz="2400" i="1">
                                      <a:latin typeface="Cambria Math" panose="02040503050406030204" pitchFamily="18" charset="0"/>
                                      <a:cs typeface="Times New Roman" panose="02020603050405020304" pitchFamily="18" charset="0"/>
                                    </a:rPr>
                                  </m:ctrlPr>
                                </m:sSupPr>
                                <m:e>
                                  <m:r>
                                    <m:rPr>
                                      <m:brk m:alnAt="23"/>
                                    </m:rPr>
                                    <a:rPr lang="en-US" altLang="zh-TW" sz="2400" i="1">
                                      <a:latin typeface="Cambria Math" panose="02040503050406030204" pitchFamily="18" charset="0"/>
                                      <a:cs typeface="Times New Roman" panose="02020603050405020304" pitchFamily="18" charset="0"/>
                                    </a:rPr>
                                    <m:t>𝑐</m:t>
                                  </m:r>
                                </m:e>
                                <m:sup>
                                  <m:r>
                                    <a:rPr lang="en-US" altLang="zh-TW" sz="2400" i="1">
                                      <a:latin typeface="Cambria Math" panose="02040503050406030204" pitchFamily="18" charset="0"/>
                                      <a:cs typeface="Times New Roman" panose="02020603050405020304" pitchFamily="18" charset="0"/>
                                    </a:rPr>
                                    <m:t>′</m:t>
                                  </m:r>
                                </m:sup>
                              </m:sSup>
                              <m:r>
                                <m:rPr>
                                  <m:brk m:alnAt="23"/>
                                </m:rPr>
                                <a:rPr lang="en-US" altLang="zh-TW" sz="2400" i="1">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𝐶</m:t>
                              </m:r>
                            </m:sup>
                            <m:e>
                              <m:r>
                                <a:rPr lang="en-US" altLang="zh-TW" sz="2400" i="1">
                                  <a:latin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b="1" i="1">
                                          <a:solidFill>
                                            <a:srgbClr val="0000FF"/>
                                          </a:solidFill>
                                          <a:latin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cs typeface="Times New Roman" panose="02020603050405020304" pitchFamily="18" charset="0"/>
                                        </a:rPr>
                                        <m:t>𝒙</m:t>
                                      </m:r>
                                    </m:e>
                                    <m:sub>
                                      <m:r>
                                        <a:rPr lang="en-US" altLang="zh-TW" sz="2400" b="1" i="1">
                                          <a:solidFill>
                                            <a:srgbClr val="0000FF"/>
                                          </a:solidFill>
                                          <a:latin typeface="Cambria Math" panose="02040503050406030204" pitchFamily="18" charset="0"/>
                                          <a:cs typeface="Times New Roman" panose="02020603050405020304" pitchFamily="18" charset="0"/>
                                        </a:rPr>
                                        <m:t>𝒏𝒆𝒘</m:t>
                                      </m:r>
                                    </m:sub>
                                  </m:sSub>
                                </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b="1" i="1">
                                          <a:solidFill>
                                            <a:srgbClr val="FF0000"/>
                                          </a:solidFill>
                                          <a:latin typeface="Cambria Math" panose="02040503050406030204" pitchFamily="18" charset="0"/>
                                          <a:cs typeface="Times New Roman" panose="02020603050405020304" pitchFamily="18" charset="0"/>
                                        </a:rPr>
                                        <m:t> </m:t>
                                      </m:r>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sSup>
                                    <m:sSupPr>
                                      <m:ctrlPr>
                                        <a:rPr lang="en-US" altLang="zh-TW" sz="2400" i="1">
                                          <a:solidFill>
                                            <a:srgbClr val="FF0000"/>
                                          </a:solidFill>
                                          <a:latin typeface="Cambria Math" panose="02040503050406030204" pitchFamily="18" charset="0"/>
                                          <a:cs typeface="Times New Roman" panose="02020603050405020304" pitchFamily="18" charset="0"/>
                                        </a:rPr>
                                      </m:ctrlPr>
                                    </m:sSupPr>
                                    <m:e>
                                      <m:r>
                                        <a:rPr lang="en-US" altLang="zh-TW" sz="2400" i="1">
                                          <a:solidFill>
                                            <a:srgbClr val="FF0000"/>
                                          </a:solidFill>
                                          <a:latin typeface="Cambria Math" panose="02040503050406030204" pitchFamily="18" charset="0"/>
                                          <a:cs typeface="Times New Roman" panose="02020603050405020304" pitchFamily="18" charset="0"/>
                                        </a:rPr>
                                        <m:t>𝑐</m:t>
                                      </m:r>
                                    </m:e>
                                    <m:sup>
                                      <m:r>
                                        <a:rPr lang="en-US" altLang="zh-TW" sz="2400" i="1">
                                          <a:solidFill>
                                            <a:srgbClr val="FF0000"/>
                                          </a:solidFill>
                                          <a:latin typeface="Cambria Math" panose="02040503050406030204" pitchFamily="18" charset="0"/>
                                          <a:cs typeface="Times New Roman" panose="02020603050405020304" pitchFamily="18" charset="0"/>
                                        </a:rPr>
                                        <m:t>′</m:t>
                                      </m:r>
                                    </m:sup>
                                  </m:sSup>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e>
                              </m:d>
                              <m:r>
                                <a:rPr lang="en-US" altLang="zh-TW" sz="2400" i="1">
                                  <a:latin typeface="Cambria Math" panose="02040503050406030204" pitchFamily="18" charset="0"/>
                                  <a:cs typeface="Times New Roman" panose="02020603050405020304" pitchFamily="18" charset="0"/>
                                </a:rPr>
                                <m:t>𝑝</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𝑇</m:t>
                                  </m:r>
                                </m:e>
                                <m:sub>
                                  <m:r>
                                    <a:rPr lang="en-US" altLang="zh-TW" sz="2400" i="1">
                                      <a:solidFill>
                                        <a:srgbClr val="FF0000"/>
                                      </a:solidFill>
                                      <a:latin typeface="Cambria Math" panose="02040503050406030204" pitchFamily="18" charset="0"/>
                                      <a:cs typeface="Times New Roman" panose="02020603050405020304" pitchFamily="18" charset="0"/>
                                    </a:rPr>
                                    <m:t>𝑛𝑒𝑤</m:t>
                                  </m:r>
                                </m:sub>
                              </m:sSub>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i="1">
                                  <a:solidFill>
                                    <a:srgbClr val="FF0000"/>
                                  </a:solidFill>
                                  <a:latin typeface="Cambria Math" panose="02040503050406030204" pitchFamily="18" charset="0"/>
                                  <a:cs typeface="Times New Roman" panose="02020603050405020304" pitchFamily="18" charset="0"/>
                                </a:rPr>
                                <m:t>𝑐</m:t>
                              </m:r>
                              <m:r>
                                <a:rPr lang="en-US" altLang="zh-TW" sz="2400" i="1">
                                  <a:solidFill>
                                    <a:srgbClr val="FF0000"/>
                                  </a:solidFill>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𝑿</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𝒕</m:t>
                              </m:r>
                              <m:r>
                                <a:rPr lang="en-US" altLang="zh-TW" sz="2400" b="1" i="1">
                                  <a:latin typeface="Cambria Math" panose="02040503050406030204" pitchFamily="18" charset="0"/>
                                  <a:cs typeface="Times New Roman" panose="02020603050405020304" pitchFamily="18" charset="0"/>
                                </a:rPr>
                                <m:t>)</m:t>
                              </m:r>
                            </m:e>
                          </m:nary>
                        </m:den>
                      </m:f>
                    </m:oMath>
                  </m:oMathPara>
                </a14:m>
                <a:endParaRPr lang="en-US" altLang="zh-TW" sz="2400" dirty="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For each of the 7,000 </a:t>
                </a:r>
                <a14:m>
                  <m:oMath xmlns:m="http://schemas.openxmlformats.org/officeDocument/2006/math">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oMath>
                </a14:m>
                <a:r>
                  <a:rPr lang="en-US" altLang="zh-TW" sz="2800" dirty="0">
                    <a:latin typeface="Times New Roman" panose="02020603050405020304" pitchFamily="18" charset="0"/>
                    <a:cs typeface="Times New Roman" panose="02020603050405020304" pitchFamily="18" charset="0"/>
                  </a:rPr>
                  <a:t> vectors, we have a set of 20 probabilities</a:t>
                </a:r>
                <a:r>
                  <a:rPr lang="en-US" altLang="zh-TW" dirty="0">
                    <a:latin typeface="CMR9"/>
                  </a:rPr>
                  <a:t>.</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Assign each </a:t>
                </a:r>
                <a14:m>
                  <m:oMath xmlns:m="http://schemas.openxmlformats.org/officeDocument/2006/math">
                    <m:sSub>
                      <m:sSubPr>
                        <m:ctrlPr>
                          <a:rPr lang="en-US" altLang="zh-TW" sz="2800" b="1" i="1">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cs typeface="Times New Roman" panose="02020603050405020304" pitchFamily="18" charset="0"/>
                          </a:rPr>
                          <m:t>𝒙</m:t>
                        </m:r>
                      </m:e>
                      <m:sub>
                        <m:r>
                          <a:rPr lang="en-US" altLang="zh-TW" sz="2800" b="1" i="1">
                            <a:solidFill>
                              <a:srgbClr val="0000FF"/>
                            </a:solidFill>
                            <a:latin typeface="Cambria Math" panose="02040503050406030204" pitchFamily="18" charset="0"/>
                            <a:cs typeface="Times New Roman" panose="02020603050405020304" pitchFamily="18" charset="0"/>
                          </a:rPr>
                          <m:t>𝒏𝒆𝒘</m:t>
                        </m:r>
                      </m:sub>
                    </m:sSub>
                  </m:oMath>
                </a14:m>
                <a:r>
                  <a:rPr lang="en-US" altLang="zh-TW" sz="2800" dirty="0">
                    <a:latin typeface="Times New Roman" panose="02020603050405020304" pitchFamily="18" charset="0"/>
                    <a:cs typeface="Times New Roman" panose="02020603050405020304" pitchFamily="18" charset="0"/>
                  </a:rPr>
                  <a:t> to the class for which it has the highest probability and the overall classification rate 78%.</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0980" y="512617"/>
                <a:ext cx="11854207" cy="5751446"/>
              </a:xfrm>
              <a:prstGeom prst="rect">
                <a:avLst/>
              </a:prstGeom>
              <a:blipFill>
                <a:blip r:embed="rId2"/>
                <a:stretch>
                  <a:fillRect l="-1080" t="-1059" b="-20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20223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5135" y="1455173"/>
            <a:ext cx="5847204" cy="5232969"/>
          </a:xfrm>
          <a:prstGeom prst="rect">
            <a:avLst/>
          </a:prstGeom>
        </p:spPr>
      </p:pic>
      <p:sp>
        <p:nvSpPr>
          <p:cNvPr id="5" name="Rectangle 4"/>
          <p:cNvSpPr/>
          <p:nvPr/>
        </p:nvSpPr>
        <p:spPr>
          <a:xfrm>
            <a:off x="285135" y="0"/>
            <a:ext cx="11906865" cy="1384995"/>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Graphical representation of the predictive probabilities for the Bayesian classifier on the 20 newsgroups data. Each row corresponds to one test point and the test points are ordered by true class. The whiter the </a:t>
            </a:r>
            <a:r>
              <a:rPr lang="en-US" altLang="zh-TW" sz="2800" dirty="0" err="1">
                <a:latin typeface="Times New Roman" panose="02020603050405020304" pitchFamily="18" charset="0"/>
                <a:cs typeface="Times New Roman" panose="02020603050405020304" pitchFamily="18" charset="0"/>
              </a:rPr>
              <a:t>colour</a:t>
            </a:r>
            <a:r>
              <a:rPr lang="en-US" altLang="zh-TW" sz="2800" dirty="0">
                <a:latin typeface="Times New Roman" panose="02020603050405020304" pitchFamily="18" charset="0"/>
                <a:cs typeface="Times New Roman" panose="02020603050405020304" pitchFamily="18" charset="0"/>
              </a:rPr>
              <a:t>, the higher the probability</a:t>
            </a:r>
            <a:endParaRPr lang="zh-TW" altLang="en-US"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395715" y="1533832"/>
            <a:ext cx="5652934" cy="4911211"/>
          </a:xfrm>
          <a:prstGeom prst="rect">
            <a:avLst/>
          </a:prstGeom>
        </p:spPr>
      </p:pic>
    </p:spTree>
    <p:extLst>
      <p:ext uri="{BB962C8B-B14F-4D97-AF65-F5344CB8AC3E}">
        <p14:creationId xmlns:p14="http://schemas.microsoft.com/office/powerpoint/2010/main" val="1836247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Rectangle 1"/>
          <p:cNvSpPr/>
          <p:nvPr/>
        </p:nvSpPr>
        <p:spPr>
          <a:xfrm>
            <a:off x="3238932" y="107210"/>
            <a:ext cx="5850194"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MATLAB Script: </a:t>
            </a:r>
            <a:r>
              <a:rPr lang="en-US" altLang="zh-TW" sz="3200" b="1" dirty="0" err="1">
                <a:latin typeface="Times New Roman" panose="02020603050405020304" pitchFamily="18" charset="0"/>
                <a:cs typeface="Times New Roman" panose="02020603050405020304" pitchFamily="18" charset="0"/>
              </a:rPr>
              <a:t>newspred.m</a:t>
            </a:r>
            <a:endParaRPr lang="zh-TW" altLang="en-US" sz="3200" b="1" dirty="0">
              <a:latin typeface="Times New Roman" panose="02020603050405020304" pitchFamily="18" charset="0"/>
              <a:cs typeface="Times New Roman" panose="02020603050405020304" pitchFamily="18" charset="0"/>
            </a:endParaRPr>
          </a:p>
        </p:txBody>
      </p:sp>
      <p:sp>
        <p:nvSpPr>
          <p:cNvPr id="3" name="Rectangle 2"/>
          <p:cNvSpPr/>
          <p:nvPr/>
        </p:nvSpPr>
        <p:spPr>
          <a:xfrm>
            <a:off x="461320" y="691986"/>
            <a:ext cx="11405419" cy="5909310"/>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newspred.m</a:t>
            </a:r>
            <a:r>
              <a:rPr lang="en-US" altLang="zh-TW" dirty="0">
                <a:solidFill>
                  <a:srgbClr val="028009"/>
                </a:solidFill>
                <a:latin typeface="Courier New" panose="02070309020205020404" pitchFamily="49" charset="0"/>
              </a:rPr>
              <a:t> % From A First Course in Machine Learning, Chapter 5.</a:t>
            </a:r>
          </a:p>
          <a:p>
            <a:r>
              <a:rPr lang="en-US" altLang="zh-TW" dirty="0">
                <a:solidFill>
                  <a:srgbClr val="028009"/>
                </a:solidFill>
                <a:latin typeface="Courier New" panose="02070309020205020404" pitchFamily="49" charset="0"/>
              </a:rPr>
              <a:t>% Naive Bayesian classifier on the 20 newsgroup data</a:t>
            </a:r>
          </a:p>
          <a:p>
            <a:r>
              <a:rPr lang="en-US" altLang="zh-TW" dirty="0">
                <a:solidFill>
                  <a:srgbClr val="000000"/>
                </a:solidFill>
                <a:latin typeface="Courier New" panose="02070309020205020404" pitchFamily="49" charset="0"/>
              </a:rPr>
              <a:t>clear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 close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a:t>
            </a:r>
            <a:endParaRPr lang="zh-TW" altLang="en-US" dirty="0">
              <a:solidFill>
                <a:srgbClr val="000000"/>
              </a:solidFill>
              <a:latin typeface="Courier New" panose="02070309020205020404" pitchFamily="49" charset="0"/>
            </a:endParaRPr>
          </a:p>
          <a:p>
            <a:r>
              <a:rPr lang="en-US" altLang="zh-TW" dirty="0">
                <a:solidFill>
                  <a:srgbClr val="000000"/>
                </a:solidFill>
                <a:latin typeface="Courier New" panose="02070309020205020404" pitchFamily="49" charset="0"/>
              </a:rPr>
              <a:t>load </a:t>
            </a:r>
            <a:r>
              <a:rPr lang="en-US" altLang="zh-TW" dirty="0">
                <a:solidFill>
                  <a:srgbClr val="AA04F9"/>
                </a:solidFill>
                <a:latin typeface="Courier New" panose="02070309020205020404" pitchFamily="49" charset="0"/>
              </a:rPr>
              <a:t>../data/</a:t>
            </a:r>
            <a:r>
              <a:rPr lang="en-US" altLang="zh-TW" dirty="0" err="1">
                <a:solidFill>
                  <a:srgbClr val="AA04F9"/>
                </a:solidFill>
                <a:latin typeface="Courier New" panose="02070309020205020404" pitchFamily="49" charset="0"/>
              </a:rPr>
              <a:t>newsgroups.mat</a:t>
            </a:r>
            <a:r>
              <a:rPr lang="en-US" altLang="zh-TW" dirty="0">
                <a:solidFill>
                  <a:srgbClr val="AA04F9"/>
                </a:solidFill>
                <a:latin typeface="Courier New" panose="02070309020205020404" pitchFamily="49" charset="0"/>
              </a:rPr>
              <a:t> </a:t>
            </a:r>
            <a:r>
              <a:rPr lang="en-US" altLang="zh-TW" dirty="0">
                <a:solidFill>
                  <a:srgbClr val="028009"/>
                </a:solidFill>
                <a:latin typeface="Courier New" panose="02070309020205020404" pitchFamily="49" charset="0"/>
              </a:rPr>
              <a:t>%% Load the data</a:t>
            </a:r>
            <a:endParaRPr lang="zh-TW" altLang="en-US" dirty="0">
              <a:solidFill>
                <a:srgbClr val="AA04F9"/>
              </a:solidFill>
              <a:latin typeface="Courier New" panose="02070309020205020404" pitchFamily="49" charset="0"/>
            </a:endParaRPr>
          </a:p>
          <a:p>
            <a:r>
              <a:rPr lang="en-US" altLang="zh-TW" dirty="0">
                <a:solidFill>
                  <a:srgbClr val="028009"/>
                </a:solidFill>
                <a:latin typeface="Courier New" panose="02070309020205020404" pitchFamily="49" charset="0"/>
              </a:rPr>
              <a:t>%% Compute the class conditional q parameters</a:t>
            </a:r>
          </a:p>
          <a:p>
            <a:r>
              <a:rPr lang="en-US" altLang="zh-TW" dirty="0">
                <a:solidFill>
                  <a:srgbClr val="000000"/>
                </a:solidFill>
                <a:latin typeface="Courier New" panose="02070309020205020404" pitchFamily="49" charset="0"/>
              </a:rPr>
              <a:t>alpha = 2; </a:t>
            </a:r>
            <a:r>
              <a:rPr lang="en-US" altLang="zh-TW" dirty="0">
                <a:solidFill>
                  <a:srgbClr val="028009"/>
                </a:solidFill>
                <a:latin typeface="Courier New" panose="02070309020205020404" pitchFamily="49" charset="0"/>
              </a:rPr>
              <a:t>% Smoothing parameter</a:t>
            </a:r>
          </a:p>
          <a:p>
            <a:r>
              <a:rPr lang="en-US" altLang="zh-TW" dirty="0">
                <a:solidFill>
                  <a:srgbClr val="000000"/>
                </a:solidFill>
                <a:latin typeface="Courier New" panose="02070309020205020404" pitchFamily="49" charset="0"/>
              </a:rPr>
              <a:t>M = size(X,2); </a:t>
            </a:r>
            <a:r>
              <a:rPr lang="en-US" altLang="zh-TW" dirty="0">
                <a:solidFill>
                  <a:srgbClr val="028009"/>
                </a:solidFill>
                <a:latin typeface="Courier New" panose="02070309020205020404" pitchFamily="49" charset="0"/>
              </a:rPr>
              <a:t>% Vocabulary size</a:t>
            </a:r>
          </a:p>
          <a:p>
            <a:r>
              <a:rPr lang="en-US" altLang="zh-TW" dirty="0">
                <a:solidFill>
                  <a:srgbClr val="000000"/>
                </a:solidFill>
                <a:latin typeface="Courier New" panose="02070309020205020404" pitchFamily="49" charset="0"/>
              </a:rPr>
              <a:t>q = zeros(20,M);</a:t>
            </a:r>
            <a:endParaRPr lang="zh-TW" altLang="en-US" dirty="0">
              <a:solidFill>
                <a:srgbClr val="000000"/>
              </a:solidFill>
              <a:latin typeface="Courier New" panose="02070309020205020404" pitchFamily="49" charset="0"/>
            </a:endParaRP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c = 1:20</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pos</a:t>
            </a:r>
            <a:r>
              <a:rPr lang="en-US" altLang="zh-TW" dirty="0">
                <a:solidFill>
                  <a:srgbClr val="000000"/>
                </a:solidFill>
                <a:latin typeface="Courier New" panose="02070309020205020404" pitchFamily="49" charset="0"/>
              </a:rPr>
              <a:t> = find(t==c);</a:t>
            </a:r>
          </a:p>
          <a:p>
            <a:r>
              <a:rPr lang="pt-BR" altLang="zh-TW" dirty="0">
                <a:solidFill>
                  <a:srgbClr val="000000"/>
                </a:solidFill>
                <a:latin typeface="Courier New" panose="02070309020205020404" pitchFamily="49" charset="0"/>
              </a:rPr>
              <a:t>    q(c,:) = (alpha - 1 + sum(X(pos,:),1))./(M*(alpha-1) + sum(sum(X(pos,:))));</a:t>
            </a:r>
          </a:p>
          <a:p>
            <a:r>
              <a:rPr lang="en-US" altLang="zh-TW" dirty="0">
                <a:solidFill>
                  <a:srgbClr val="0E00FF"/>
                </a:solidFill>
                <a:latin typeface="Courier New" panose="02070309020205020404" pitchFamily="49" charset="0"/>
              </a:rPr>
              <a:t>end</a:t>
            </a:r>
            <a:endParaRPr lang="zh-TW" altLang="en-US" dirty="0">
              <a:solidFill>
                <a:srgbClr val="0E00FF"/>
              </a:solidFill>
              <a:latin typeface="Courier New" panose="02070309020205020404" pitchFamily="49" charset="0"/>
            </a:endParaRPr>
          </a:p>
          <a:p>
            <a:r>
              <a:rPr lang="en-US" altLang="zh-TW" dirty="0">
                <a:solidFill>
                  <a:srgbClr val="028009"/>
                </a:solidFill>
                <a:latin typeface="Courier New" panose="02070309020205020404" pitchFamily="49" charset="0"/>
              </a:rPr>
              <a:t>%% Compute the test probabilities</a:t>
            </a:r>
          </a:p>
          <a:p>
            <a:r>
              <a:rPr lang="en-US" altLang="zh-TW" dirty="0">
                <a:solidFill>
                  <a:srgbClr val="028009"/>
                </a:solidFill>
                <a:latin typeface="Courier New" panose="02070309020205020404" pitchFamily="49" charset="0"/>
              </a:rPr>
              <a:t>% Do this with logs for numerical stability.</a:t>
            </a:r>
          </a:p>
          <a:p>
            <a:r>
              <a:rPr lang="en-US" altLang="zh-TW" dirty="0">
                <a:solidFill>
                  <a:srgbClr val="028009"/>
                </a:solidFill>
                <a:latin typeface="Courier New" panose="02070309020205020404" pitchFamily="49" charset="0"/>
              </a:rPr>
              <a:t>% Note: this takes quite a long time!</a:t>
            </a:r>
          </a:p>
          <a:p>
            <a:r>
              <a:rPr lang="en-US" altLang="zh-TW" dirty="0" err="1">
                <a:solidFill>
                  <a:srgbClr val="000000"/>
                </a:solidFill>
                <a:latin typeface="Courier New" panose="02070309020205020404" pitchFamily="49" charset="0"/>
              </a:rPr>
              <a:t>Nt</a:t>
            </a:r>
            <a:r>
              <a:rPr lang="en-US" altLang="zh-TW" dirty="0">
                <a:solidFill>
                  <a:srgbClr val="000000"/>
                </a:solidFill>
                <a:latin typeface="Courier New" panose="02070309020205020404" pitchFamily="49" charset="0"/>
              </a:rPr>
              <a:t> = size(Xt,1);</a:t>
            </a:r>
          </a:p>
          <a:p>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zeros(Nt,20);</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c = 1:20</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fprintf</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a:t>
            </a:r>
            <a:r>
              <a:rPr lang="en-US" altLang="zh-TW" dirty="0" err="1">
                <a:solidFill>
                  <a:srgbClr val="AA04F9"/>
                </a:solidFill>
                <a:latin typeface="Courier New" panose="02070309020205020404" pitchFamily="49" charset="0"/>
              </a:rPr>
              <a:t>nClass</a:t>
            </a:r>
            <a:r>
              <a:rPr lang="en-US" altLang="zh-TW" dirty="0">
                <a:solidFill>
                  <a:srgbClr val="AA04F9"/>
                </a:solidFill>
                <a:latin typeface="Courier New" panose="02070309020205020404" pitchFamily="49" charset="0"/>
              </a:rPr>
              <a:t> %</a:t>
            </a:r>
            <a:r>
              <a:rPr lang="en-US" altLang="zh-TW" dirty="0" err="1">
                <a:solidFill>
                  <a:srgbClr val="AA04F9"/>
                </a:solidFill>
                <a:latin typeface="Courier New" panose="02070309020205020404" pitchFamily="49" charset="0"/>
              </a:rPr>
              <a:t>g'</a:t>
            </a:r>
            <a:r>
              <a:rPr lang="en-US" altLang="zh-TW" dirty="0" err="1">
                <a:solidFill>
                  <a:srgbClr val="000000"/>
                </a:solidFill>
                <a:latin typeface="Courier New" panose="02070309020205020404" pitchFamily="49" charset="0"/>
              </a:rPr>
              <a:t>,c</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(:,c) = sum(</a:t>
            </a:r>
            <a:r>
              <a:rPr lang="en-US" altLang="zh-TW" dirty="0" err="1">
                <a:solidFill>
                  <a:srgbClr val="000000"/>
                </a:solidFill>
                <a:latin typeface="Courier New" panose="02070309020205020404" pitchFamily="49" charset="0"/>
              </a:rPr>
              <a:t>Xt.</a:t>
            </a:r>
            <a:r>
              <a:rPr lang="en-US" altLang="zh-TW" dirty="0">
                <a:solidFill>
                  <a:srgbClr val="000000"/>
                </a:solidFill>
                <a:latin typeface="Courier New" panose="02070309020205020404" pitchFamily="49" charset="0"/>
              </a:rPr>
              <a:t>*log(</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(q(c,:),Nt,1)),2);</a:t>
            </a:r>
          </a:p>
          <a:p>
            <a:r>
              <a:rPr lang="en-US" altLang="zh-TW"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218102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2221" y="285136"/>
            <a:ext cx="10274709" cy="6186309"/>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Normalise</a:t>
            </a:r>
            <a:endParaRPr lang="en-US" altLang="zh-TW" dirty="0">
              <a:solidFill>
                <a:srgbClr val="028009"/>
              </a:solidFill>
              <a:latin typeface="Courier New" panose="02070309020205020404" pitchFamily="49" charset="0"/>
            </a:endParaRPr>
          </a:p>
          <a:p>
            <a:r>
              <a:rPr lang="en-US" altLang="zh-TW" dirty="0">
                <a:solidFill>
                  <a:srgbClr val="000000"/>
                </a:solidFill>
                <a:latin typeface="Courier New" panose="02070309020205020404" pitchFamily="49" charset="0"/>
              </a:rPr>
              <a:t>C = 20;</a:t>
            </a:r>
          </a:p>
          <a:p>
            <a:r>
              <a:rPr lang="en-US" altLang="zh-TW" dirty="0">
                <a:solidFill>
                  <a:srgbClr val="000000"/>
                </a:solidFill>
                <a:latin typeface="Courier New" panose="02070309020205020404" pitchFamily="49" charset="0"/>
              </a:rPr>
              <a:t>prior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(1/C,1,C); </a:t>
            </a:r>
            <a:r>
              <a:rPr lang="en-US" altLang="zh-TW" dirty="0">
                <a:solidFill>
                  <a:srgbClr val="028009"/>
                </a:solidFill>
                <a:latin typeface="Courier New" panose="02070309020205020404" pitchFamily="49" charset="0"/>
              </a:rPr>
              <a:t>% Prior class probabilities</a:t>
            </a:r>
          </a:p>
          <a:p>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(log(prior),Nt,1);</a:t>
            </a:r>
          </a:p>
          <a:p>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exp</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(max(</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,[],2),1,20));</a:t>
            </a:r>
          </a:p>
          <a:p>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(sum(testP,2),1,20);</a:t>
            </a:r>
            <a:endParaRPr lang="zh-TW" altLang="en-US" dirty="0">
              <a:solidFill>
                <a:srgbClr val="000000"/>
              </a:solidFill>
              <a:latin typeface="Courier New" panose="02070309020205020404" pitchFamily="49" charset="0"/>
            </a:endParaRPr>
          </a:p>
          <a:p>
            <a:r>
              <a:rPr lang="en-US" altLang="zh-TW" dirty="0">
                <a:solidFill>
                  <a:srgbClr val="028009"/>
                </a:solidFill>
                <a:latin typeface="Courier New" panose="02070309020205020404" pitchFamily="49" charset="0"/>
              </a:rPr>
              <a:t>%% </a:t>
            </a:r>
            <a:r>
              <a:rPr lang="en-US" altLang="zh-TW" dirty="0" err="1">
                <a:solidFill>
                  <a:srgbClr val="028009"/>
                </a:solidFill>
                <a:latin typeface="Courier New" panose="02070309020205020404" pitchFamily="49" charset="0"/>
              </a:rPr>
              <a:t>Visualise</a:t>
            </a:r>
            <a:r>
              <a:rPr lang="en-US" altLang="zh-TW" dirty="0">
                <a:solidFill>
                  <a:srgbClr val="028009"/>
                </a:solidFill>
                <a:latin typeface="Courier New" panose="02070309020205020404" pitchFamily="49" charset="0"/>
              </a:rPr>
              <a:t> the probabilities</a:t>
            </a:r>
          </a:p>
          <a:p>
            <a:r>
              <a:rPr lang="en-US" altLang="zh-TW" dirty="0" err="1">
                <a:solidFill>
                  <a:srgbClr val="000000"/>
                </a:solidFill>
                <a:latin typeface="Courier New" panose="02070309020205020404" pitchFamily="49" charset="0"/>
              </a:rPr>
              <a:t>imagesc</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a:t>
            </a:r>
            <a:endParaRPr lang="zh-TW" altLang="en-US" dirty="0">
              <a:solidFill>
                <a:srgbClr val="000000"/>
              </a:solidFill>
              <a:latin typeface="Courier New" panose="02070309020205020404" pitchFamily="49" charset="0"/>
            </a:endParaRPr>
          </a:p>
          <a:p>
            <a:r>
              <a:rPr lang="en-US" altLang="zh-TW" dirty="0">
                <a:solidFill>
                  <a:srgbClr val="028009"/>
                </a:solidFill>
                <a:latin typeface="Courier New" panose="02070309020205020404" pitchFamily="49" charset="0"/>
              </a:rPr>
              <a:t>%% Make the confusion matrix % Assign to max probability</a:t>
            </a:r>
          </a:p>
          <a:p>
            <a:r>
              <a:rPr lang="en-US" altLang="zh-TW" dirty="0">
                <a:solidFill>
                  <a:srgbClr val="000000"/>
                </a:solidFill>
                <a:latin typeface="Courier New" panose="02070309020205020404" pitchFamily="49" charset="0"/>
              </a:rPr>
              <a:t>assignments = (</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(max(</a:t>
            </a:r>
            <a:r>
              <a:rPr lang="en-US" altLang="zh-TW" dirty="0" err="1">
                <a:solidFill>
                  <a:srgbClr val="000000"/>
                </a:solidFill>
                <a:latin typeface="Courier New" panose="02070309020205020404" pitchFamily="49" charset="0"/>
              </a:rPr>
              <a:t>testP</a:t>
            </a:r>
            <a:r>
              <a:rPr lang="en-US" altLang="zh-TW" dirty="0">
                <a:solidFill>
                  <a:srgbClr val="000000"/>
                </a:solidFill>
                <a:latin typeface="Courier New" panose="02070309020205020404" pitchFamily="49" charset="0"/>
              </a:rPr>
              <a:t>,[],2),1,C));</a:t>
            </a:r>
          </a:p>
          <a:p>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r,c</a:t>
            </a:r>
            <a:r>
              <a:rPr lang="en-US" altLang="zh-TW" dirty="0">
                <a:solidFill>
                  <a:srgbClr val="000000"/>
                </a:solidFill>
                <a:latin typeface="Courier New" panose="02070309020205020404" pitchFamily="49" charset="0"/>
              </a:rPr>
              <a:t>] = find(assignments);</a:t>
            </a:r>
          </a:p>
          <a:p>
            <a:r>
              <a:rPr lang="en-US" altLang="zh-TW" dirty="0">
                <a:solidFill>
                  <a:srgbClr val="000000"/>
                </a:solidFill>
                <a:latin typeface="Courier New" panose="02070309020205020404" pitchFamily="49" charset="0"/>
              </a:rPr>
              <a:t>[r I] = sort(r);</a:t>
            </a:r>
          </a:p>
          <a:p>
            <a:r>
              <a:rPr lang="en-US" altLang="zh-TW" dirty="0">
                <a:solidFill>
                  <a:srgbClr val="000000"/>
                </a:solidFill>
                <a:latin typeface="Courier New" panose="02070309020205020404" pitchFamily="49" charset="0"/>
              </a:rPr>
              <a:t>c = c(I);</a:t>
            </a:r>
          </a:p>
          <a:p>
            <a:r>
              <a:rPr lang="en-US" altLang="zh-TW" dirty="0">
                <a:solidFill>
                  <a:srgbClr val="000000"/>
                </a:solidFill>
                <a:latin typeface="Courier New" panose="02070309020205020404" pitchFamily="49" charset="0"/>
              </a:rPr>
              <a:t>confusion = zeros(C);</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predicted = 1:C</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true = 1:C</a:t>
            </a:r>
          </a:p>
          <a:p>
            <a:r>
              <a:rPr lang="en-US" altLang="zh-TW" dirty="0">
                <a:solidFill>
                  <a:srgbClr val="000000"/>
                </a:solidFill>
                <a:latin typeface="Courier New" panose="02070309020205020404" pitchFamily="49" charset="0"/>
              </a:rPr>
              <a:t>        confusion(</a:t>
            </a:r>
            <a:r>
              <a:rPr lang="en-US" altLang="zh-TW" dirty="0" err="1">
                <a:solidFill>
                  <a:srgbClr val="000000"/>
                </a:solidFill>
                <a:latin typeface="Courier New" panose="02070309020205020404" pitchFamily="49" charset="0"/>
              </a:rPr>
              <a:t>predicted,true</a:t>
            </a:r>
            <a:r>
              <a:rPr lang="en-US" altLang="zh-TW" dirty="0">
                <a:solidFill>
                  <a:srgbClr val="000000"/>
                </a:solidFill>
                <a:latin typeface="Courier New" panose="02070309020205020404" pitchFamily="49" charset="0"/>
              </a:rPr>
              <a:t>) = sum(</a:t>
            </a:r>
            <a:r>
              <a:rPr lang="en-US" altLang="zh-TW" dirty="0" err="1">
                <a:solidFill>
                  <a:srgbClr val="000000"/>
                </a:solidFill>
                <a:latin typeface="Courier New" panose="02070309020205020404" pitchFamily="49" charset="0"/>
              </a:rPr>
              <a:t>testt</a:t>
            </a:r>
            <a:r>
              <a:rPr lang="en-US" altLang="zh-TW" dirty="0">
                <a:solidFill>
                  <a:srgbClr val="000000"/>
                </a:solidFill>
                <a:latin typeface="Courier New" panose="02070309020205020404" pitchFamily="49" charset="0"/>
              </a:rPr>
              <a:t>==true &amp; c==predicted);</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E00FF"/>
                </a:solidFill>
                <a:latin typeface="Courier New" panose="02070309020205020404" pitchFamily="49" charset="0"/>
              </a:rPr>
              <a:t>end</a:t>
            </a:r>
            <a:endParaRPr lang="zh-TW" altLang="en-US" dirty="0">
              <a:solidFill>
                <a:srgbClr val="0E00FF"/>
              </a:solidFill>
              <a:latin typeface="Courier New" panose="02070309020205020404" pitchFamily="49" charset="0"/>
            </a:endParaRPr>
          </a:p>
          <a:p>
            <a:r>
              <a:rPr lang="en-US" altLang="zh-TW" dirty="0" err="1">
                <a:solidFill>
                  <a:srgbClr val="000000"/>
                </a:solidFill>
                <a:latin typeface="Courier New" panose="02070309020205020404" pitchFamily="49" charset="0"/>
              </a:rPr>
              <a:t>imagesc</a:t>
            </a:r>
            <a:r>
              <a:rPr lang="en-US" altLang="zh-TW" dirty="0">
                <a:solidFill>
                  <a:srgbClr val="000000"/>
                </a:solidFill>
                <a:latin typeface="Courier New" panose="02070309020205020404" pitchFamily="49" charset="0"/>
              </a:rPr>
              <a:t>(confusion)</a:t>
            </a:r>
          </a:p>
          <a:p>
            <a:r>
              <a:rPr lang="en-US" altLang="zh-TW" dirty="0" err="1">
                <a:solidFill>
                  <a:srgbClr val="000000"/>
                </a:solidFill>
                <a:latin typeface="Courier New" panose="02070309020205020404" pitchFamily="49" charset="0"/>
              </a:rPr>
              <a:t>xlabel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'True class'</a:t>
            </a:r>
            <a:r>
              <a:rPr lang="en-US" altLang="zh-TW" dirty="0">
                <a:solidFill>
                  <a:srgbClr val="000000"/>
                </a:solidFill>
                <a:latin typeface="Courier New" panose="02070309020205020404" pitchFamily="49" charset="0"/>
              </a:rPr>
              <a:t>);</a:t>
            </a:r>
          </a:p>
          <a:p>
            <a:r>
              <a:rPr lang="en-US" altLang="zh-TW" dirty="0" err="1">
                <a:solidFill>
                  <a:srgbClr val="000000"/>
                </a:solidFill>
                <a:latin typeface="Courier New" panose="02070309020205020404" pitchFamily="49" charset="0"/>
              </a:rPr>
              <a:t>ylabel</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'Predicted class'</a:t>
            </a:r>
            <a:r>
              <a:rPr lang="en-US" altLang="zh-TW"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699448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4"/>
          <p:cNvSpPr txBox="1">
            <a:spLocks noChangeArrowheads="1"/>
          </p:cNvSpPr>
          <p:nvPr/>
        </p:nvSpPr>
        <p:spPr bwMode="auto">
          <a:xfrm>
            <a:off x="4992892" y="40218"/>
            <a:ext cx="19159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None/>
            </a:pPr>
            <a:r>
              <a:rPr lang="en-US" altLang="zh-TW" b="1" dirty="0">
                <a:latin typeface="Times New Roman" panose="02020603050405020304" pitchFamily="18" charset="0"/>
                <a:cs typeface="Times New Roman" panose="02020603050405020304" pitchFamily="18" charset="0"/>
              </a:rPr>
              <a:t>Summary</a:t>
            </a:r>
            <a:endParaRPr lang="en-US" altLang="zh-TW" b="1" dirty="0">
              <a:solidFill>
                <a:srgbClr val="0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14069" y="691986"/>
            <a:ext cx="11977931" cy="5262979"/>
          </a:xfrm>
          <a:prstGeom prst="rect">
            <a:avLst/>
          </a:prstGeom>
        </p:spPr>
        <p:txBody>
          <a:bodyPr wrap="square">
            <a:spAutoFit/>
          </a:bodyPr>
          <a:lstStyle/>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Naïve Bayes is an amazingly cheap learning algorithm!</a:t>
            </a:r>
          </a:p>
          <a:p>
            <a:pPr marL="457200" indent="-457200">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Training time: estimate parameters using </a:t>
            </a:r>
            <a:r>
              <a:rPr lang="en-US" altLang="zh-TW" sz="2800" dirty="0">
                <a:solidFill>
                  <a:srgbClr val="FF0000"/>
                </a:solidFill>
                <a:latin typeface="Times New Roman" panose="02020603050405020304" pitchFamily="18" charset="0"/>
                <a:cs typeface="Times New Roman" panose="02020603050405020304" pitchFamily="18" charset="0"/>
              </a:rPr>
              <a:t>maximum likelihood </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Compute co-occurrence counts of each feature with the labels.</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Requires only </a:t>
            </a:r>
            <a:r>
              <a:rPr lang="en-US" altLang="zh-TW" sz="2800" dirty="0">
                <a:solidFill>
                  <a:srgbClr val="0000FF"/>
                </a:solidFill>
                <a:latin typeface="Times New Roman" panose="02020603050405020304" pitchFamily="18" charset="0"/>
                <a:cs typeface="Times New Roman" panose="02020603050405020304" pitchFamily="18" charset="0"/>
              </a:rPr>
              <a:t>one pass </a:t>
            </a:r>
            <a:r>
              <a:rPr lang="en-US" altLang="zh-TW" sz="2800" dirty="0">
                <a:latin typeface="Times New Roman" panose="02020603050405020304" pitchFamily="18" charset="0"/>
                <a:cs typeface="Times New Roman" panose="02020603050405020304" pitchFamily="18" charset="0"/>
              </a:rPr>
              <a:t>through the data!</a:t>
            </a:r>
          </a:p>
          <a:p>
            <a:pPr lvl="1"/>
            <a:endParaRPr lang="en-US" altLang="zh-TW" sz="1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Test time: apply Bayes' Rule</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Cheap because of the model structure. (For more general models, Bayesian inference can be very expensive and/or complicated</a:t>
            </a:r>
            <a:r>
              <a:rPr lang="en-US" altLang="zh-TW"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We covered the Bernoulli and multinomial cases. </a:t>
            </a:r>
          </a:p>
          <a:p>
            <a:pPr marL="457200" indent="-457200">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Unfortunately, it's usually less accurate compared to discriminative models.</a:t>
            </a: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problem is the “naïve” </a:t>
            </a:r>
            <a:r>
              <a:rPr lang="en-US" altLang="zh-TW" sz="2800" dirty="0">
                <a:solidFill>
                  <a:srgbClr val="006600"/>
                </a:solidFill>
                <a:latin typeface="Times New Roman" panose="02020603050405020304" pitchFamily="18" charset="0"/>
                <a:cs typeface="Times New Roman" panose="02020603050405020304" pitchFamily="18" charset="0"/>
              </a:rPr>
              <a:t>independence assumption</a:t>
            </a:r>
            <a:r>
              <a:rPr lang="en-US" altLang="zh-TW" sz="2800" dirty="0">
                <a:latin typeface="Times New Roman" panose="02020603050405020304" pitchFamily="18" charset="0"/>
                <a:cs typeface="Times New Roman" panose="02020603050405020304" pitchFamily="18" charset="0"/>
              </a:rPr>
              <a:t>.</a:t>
            </a:r>
          </a:p>
        </p:txBody>
      </p:sp>
      <p:sp>
        <p:nvSpPr>
          <p:cNvPr id="5" name="Line 53"/>
          <p:cNvSpPr>
            <a:spLocks noChangeShapeType="1"/>
          </p:cNvSpPr>
          <p:nvPr/>
        </p:nvSpPr>
        <p:spPr bwMode="auto">
          <a:xfrm>
            <a:off x="2458347" y="691986"/>
            <a:ext cx="698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6258474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89207" y="1861369"/>
                <a:ext cx="10817469" cy="30596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Recall the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 </a:t>
                </a:r>
                <a:r>
                  <a:rPr kumimoji="0" lang="en-US" altLang="zh-TW" sz="2800" b="0" i="0" u="none" strike="noStrike" kern="1200" cap="none" spc="0" normalizeH="0" baseline="0" noProof="0" dirty="0" smtClean="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normal</a:t>
                </a:r>
                <a:r>
                  <a:rPr kumimoji="0"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num>
                      <m:den>
                        <m:rad>
                          <m:radPr>
                            <m:degHide m:val="on"/>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e>
                        </m:rad>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den>
                    </m:f>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𝑒</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𝑥</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num>
                          <m:den>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den>
                        </m:f>
                      </m:sup>
                    </m:sSup>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machine learning, we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use Gaussians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lot because they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make the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calculations easy.</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89207" y="1861369"/>
                <a:ext cx="10817469" cy="3059620"/>
              </a:xfrm>
              <a:prstGeom prst="rect">
                <a:avLst/>
              </a:prstGeom>
              <a:blipFill>
                <a:blip r:embed="rId2"/>
                <a:stretch>
                  <a:fillRect l="-1015" t="-1992" b="-4582"/>
                </a:stretch>
              </a:blipFill>
            </p:spPr>
            <p:txBody>
              <a:bodyPr/>
              <a:lstStyle/>
              <a:p>
                <a:r>
                  <a:rPr lang="zh-TW" altLang="en-US">
                    <a:noFill/>
                  </a:rPr>
                  <a:t> </a:t>
                </a:r>
              </a:p>
            </p:txBody>
          </p:sp>
        </mc:Fallback>
      </mc:AlternateContent>
      <p:pic>
        <p:nvPicPr>
          <p:cNvPr id="3" name="Picture 2"/>
          <p:cNvPicPr>
            <a:picLocks noChangeAspect="1"/>
          </p:cNvPicPr>
          <p:nvPr/>
        </p:nvPicPr>
        <p:blipFill>
          <a:blip r:embed="rId3"/>
          <a:stretch>
            <a:fillRect/>
          </a:stretch>
        </p:blipFill>
        <p:spPr>
          <a:xfrm>
            <a:off x="8189852" y="925487"/>
            <a:ext cx="3485989" cy="3086100"/>
          </a:xfrm>
          <a:prstGeom prst="rect">
            <a:avLst/>
          </a:prstGeom>
        </p:spPr>
      </p:pic>
      <p:sp>
        <p:nvSpPr>
          <p:cNvPr id="6" name="Text Box 54"/>
          <p:cNvSpPr txBox="1">
            <a:spLocks noChangeArrowheads="1"/>
          </p:cNvSpPr>
          <p:nvPr/>
        </p:nvSpPr>
        <p:spPr bwMode="auto">
          <a:xfrm>
            <a:off x="4188436" y="107198"/>
            <a:ext cx="40479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262626"/>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Gaussian Distribution</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50034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2329" y="483036"/>
            <a:ext cx="9961830" cy="3046988"/>
          </a:xfrm>
          <a:prstGeom prst="rect">
            <a:avLst/>
          </a:prstGeom>
        </p:spPr>
        <p:txBody>
          <a:bodyPr wrap="square">
            <a:spAutoFit/>
          </a:bodyPr>
          <a:lstStyle/>
          <a:p>
            <a:r>
              <a:rPr lang="en-US" altLang="zh-TW" sz="2400" dirty="0">
                <a:latin typeface="Times New Roman" panose="02020603050405020304" pitchFamily="18" charset="0"/>
                <a:cs typeface="Times New Roman" panose="02020603050405020304" pitchFamily="18" charset="0"/>
              </a:rPr>
              <a:t>Students decide to make a text classier. To begin with they attempt to classify documents as either sport or politics. They decide to represent each document as a (row) vector of attributes describing the presence or absence of words.</a:t>
            </a:r>
          </a:p>
          <a:p>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x = (goal  football  golf  defense  offence  wicket  office  strategy)</a:t>
            </a:r>
          </a:p>
          <a:p>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Training data from sport documents and from politics documents is represented </a:t>
            </a:r>
            <a:r>
              <a:rPr lang="en-US" altLang="zh-TW" sz="2400" dirty="0" smtClean="0">
                <a:latin typeface="Times New Roman" panose="02020603050405020304" pitchFamily="18" charset="0"/>
                <a:cs typeface="Times New Roman" panose="02020603050405020304" pitchFamily="18" charset="0"/>
              </a:rPr>
              <a:t>below </a:t>
            </a:r>
            <a:r>
              <a:rPr lang="en-US" altLang="zh-TW" sz="2400" dirty="0">
                <a:latin typeface="Times New Roman" panose="02020603050405020304" pitchFamily="18" charset="0"/>
                <a:cs typeface="Times New Roman" panose="02020603050405020304" pitchFamily="18" charset="0"/>
              </a:rPr>
              <a:t>using a matrix in which each row represents the 8 attributes.</a:t>
            </a:r>
            <a:endParaRPr lang="zh-TW" alt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83209" y="3595309"/>
            <a:ext cx="9029700" cy="1876425"/>
          </a:xfrm>
          <a:prstGeom prst="rect">
            <a:avLst/>
          </a:prstGeom>
        </p:spPr>
      </p:pic>
      <p:sp>
        <p:nvSpPr>
          <p:cNvPr id="7" name="Rectangle 6"/>
          <p:cNvSpPr/>
          <p:nvPr/>
        </p:nvSpPr>
        <p:spPr>
          <a:xfrm>
            <a:off x="747371" y="5537019"/>
            <a:ext cx="10777689" cy="830997"/>
          </a:xfrm>
          <a:prstGeom prst="rect">
            <a:avLst/>
          </a:prstGeom>
        </p:spPr>
        <p:txBody>
          <a:bodyPr wrap="square">
            <a:spAutoFit/>
          </a:bodyPr>
          <a:lstStyle/>
          <a:p>
            <a:r>
              <a:rPr lang="en-US" altLang="zh-TW" sz="2400" dirty="0">
                <a:latin typeface="Times New Roman" panose="02020603050405020304" pitchFamily="18" charset="0"/>
                <a:cs typeface="Times New Roman" panose="02020603050405020304" pitchFamily="18" charset="0"/>
              </a:rPr>
              <a:t>Using a maximum likelihood naive Bayes classier, what </a:t>
            </a:r>
            <a:r>
              <a:rPr lang="en-US" altLang="zh-TW" sz="2400" dirty="0" smtClean="0">
                <a:latin typeface="Times New Roman" panose="02020603050405020304" pitchFamily="18" charset="0"/>
                <a:cs typeface="Times New Roman" panose="02020603050405020304" pitchFamily="18" charset="0"/>
              </a:rPr>
              <a:t>are </a:t>
            </a:r>
            <a:r>
              <a:rPr lang="en-US" altLang="zh-TW" sz="2400" dirty="0">
                <a:latin typeface="Times New Roman" panose="02020603050405020304" pitchFamily="18" charset="0"/>
                <a:cs typeface="Times New Roman" panose="02020603050405020304" pitchFamily="18" charset="0"/>
              </a:rPr>
              <a:t>the </a:t>
            </a:r>
            <a:r>
              <a:rPr lang="en-US" altLang="zh-TW" sz="2400" dirty="0" smtClean="0">
                <a:latin typeface="Times New Roman" panose="02020603050405020304" pitchFamily="18" charset="0"/>
                <a:cs typeface="Times New Roman" panose="02020603050405020304" pitchFamily="18" charset="0"/>
              </a:rPr>
              <a:t>respective probabilities </a:t>
            </a:r>
            <a:r>
              <a:rPr lang="en-US" altLang="zh-TW" sz="2400" dirty="0">
                <a:latin typeface="Times New Roman" panose="02020603050405020304" pitchFamily="18" charset="0"/>
                <a:cs typeface="Times New Roman" panose="02020603050405020304" pitchFamily="18" charset="0"/>
              </a:rPr>
              <a:t>that the document x = (1 0 0 1 1 1 1 0) </a:t>
            </a:r>
            <a:r>
              <a:rPr lang="en-US" altLang="zh-TW" sz="2400" dirty="0" smtClean="0">
                <a:latin typeface="Times New Roman" panose="02020603050405020304" pitchFamily="18" charset="0"/>
                <a:cs typeface="Times New Roman" panose="02020603050405020304" pitchFamily="18" charset="0"/>
              </a:rPr>
              <a:t>is </a:t>
            </a:r>
            <a:r>
              <a:rPr lang="en-US" altLang="zh-TW" sz="2400" dirty="0">
                <a:latin typeface="Times New Roman" panose="02020603050405020304" pitchFamily="18" charset="0"/>
                <a:cs typeface="Times New Roman" panose="02020603050405020304" pitchFamily="18" charset="0"/>
              </a:rPr>
              <a:t>about </a:t>
            </a:r>
            <a:r>
              <a:rPr lang="en-US" altLang="zh-TW" sz="2400" dirty="0" smtClean="0">
                <a:latin typeface="Times New Roman" panose="02020603050405020304" pitchFamily="18" charset="0"/>
                <a:cs typeface="Times New Roman" panose="02020603050405020304" pitchFamily="18" charset="0"/>
              </a:rPr>
              <a:t>politics and sport ?</a:t>
            </a:r>
            <a:endParaRPr lang="zh-TW" alt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4550978" y="-230975"/>
            <a:ext cx="30059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Homework </a:t>
            </a:r>
            <a:r>
              <a:rPr lang="en-US" altLang="zh-TW" sz="32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#9-1</a:t>
            </a:r>
            <a:r>
              <a:rPr lang="en-US" altLang="zh-TW" sz="48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232472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498426" y="0"/>
            <a:ext cx="30059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Homework </a:t>
            </a:r>
            <a:r>
              <a:rPr lang="en-US" altLang="zh-TW" sz="32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#9-2</a:t>
            </a:r>
            <a:r>
              <a:rPr lang="en-US" altLang="zh-TW" sz="48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625362" y="673341"/>
                <a:ext cx="11146223" cy="5997860"/>
              </a:xfrm>
              <a:prstGeom prst="rect">
                <a:avLst/>
              </a:prstGeom>
            </p:spPr>
            <p:txBody>
              <a:bodyPr wrap="square">
                <a:spAutoFit/>
              </a:bodyPr>
              <a:lstStyle/>
              <a:p>
                <a:r>
                  <a:rPr lang="en-US" altLang="zh-TW" sz="2800" dirty="0" smtClean="0">
                    <a:latin typeface="Times New Roman" panose="02020603050405020304" pitchFamily="18" charset="0"/>
                    <a:cs typeface="Times New Roman" panose="02020603050405020304" pitchFamily="18" charset="0"/>
                  </a:rPr>
                  <a:t>Compute the maximum likelihood estimates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𝑐𝑗</m:t>
                        </m:r>
                      </m:sub>
                    </m:sSub>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e>
                        </m:nary>
                      </m:num>
                      <m:den>
                        <m:nary>
                          <m:naryPr>
                            <m:chr m:val="∑"/>
                            <m:ctrlPr>
                              <a:rPr lang="en-US" altLang="zh-TW" sz="2800" i="1">
                                <a:latin typeface="Cambria Math" panose="02040503050406030204" pitchFamily="18" charset="0"/>
                                <a:cs typeface="Times New Roman" panose="02020603050405020304" pitchFamily="18" charset="0"/>
                              </a:rPr>
                            </m:ctrlPr>
                          </m:naryPr>
                          <m:sub>
                            <m:sSup>
                              <m:sSupPr>
                                <m:ctrlPr>
                                  <a:rPr lang="en-US" altLang="zh-TW" sz="2800" i="1">
                                    <a:latin typeface="Cambria Math" panose="02040503050406030204" pitchFamily="18" charset="0"/>
                                    <a:cs typeface="Times New Roman" panose="02020603050405020304" pitchFamily="18" charset="0"/>
                                  </a:rPr>
                                </m:ctrlPr>
                              </m:sSupPr>
                              <m:e>
                                <m:r>
                                  <m:rPr>
                                    <m:brk m:alnAt="23"/>
                                  </m:rPr>
                                  <a:rPr lang="en-US" altLang="zh-TW" sz="2800" i="1">
                                    <a:latin typeface="Cambria Math" panose="02040503050406030204" pitchFamily="18" charset="0"/>
                                    <a:cs typeface="Times New Roman" panose="02020603050405020304" pitchFamily="18" charset="0"/>
                                  </a:rPr>
                                  <m:t>𝑗</m:t>
                                </m:r>
                              </m:e>
                              <m:sup>
                                <m:r>
                                  <a:rPr lang="en-US" altLang="zh-TW" sz="2800" i="1">
                                    <a:latin typeface="Cambria Math" panose="02040503050406030204" pitchFamily="18" charset="0"/>
                                    <a:cs typeface="Times New Roman" panose="02020603050405020304" pitchFamily="18" charset="0"/>
                                  </a:rPr>
                                  <m:t>′</m:t>
                                </m:r>
                              </m:sup>
                            </m:sSup>
                            <m:r>
                              <m:rPr>
                                <m:brk m:alnAt="23"/>
                              </m:rP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𝑖</m:t>
                                </m:r>
                                <m:r>
                                  <a:rPr lang="en-US" altLang="zh-TW" sz="2800" i="1">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r>
                                      <a:rPr lang="en-US" altLang="zh-TW" sz="2800" i="1">
                                        <a:latin typeface="Cambria Math" panose="02040503050406030204" pitchFamily="18" charset="0"/>
                                        <a:cs typeface="Times New Roman" panose="02020603050405020304" pitchFamily="18" charset="0"/>
                                      </a:rPr>
                                      <m:t>′</m:t>
                                    </m:r>
                                  </m:sub>
                                </m:sSub>
                              </m:e>
                            </m:nary>
                          </m:e>
                        </m:nary>
                      </m:den>
                    </m:f>
                    <m:r>
                      <a:rPr lang="en-US" altLang="zh-TW" sz="2800" i="1">
                        <a:latin typeface="Cambria Math" panose="02040503050406030204" pitchFamily="18" charset="0"/>
                        <a:cs typeface="Times New Roman" panose="02020603050405020304" pitchFamily="18" charset="0"/>
                      </a:rPr>
                      <m:t>, </m:t>
                    </m:r>
                    <m:r>
                      <a:rPr lang="en-US" altLang="zh-TW" sz="2800" i="1">
                        <a:latin typeface="Cambria Math" panose="02040503050406030204" pitchFamily="18" charset="0"/>
                        <a:cs typeface="Times New Roman" panose="02020603050405020304" pitchFamily="18" charset="0"/>
                      </a:rPr>
                      <m:t>𝑐</m:t>
                    </m:r>
                    <m:r>
                      <a:rPr lang="en-US" altLang="zh-TW" sz="2800" i="1">
                        <a:latin typeface="Cambria Math" panose="02040503050406030204" pitchFamily="18" charset="0"/>
                        <a:cs typeface="Times New Roman" panose="02020603050405020304" pitchFamily="18" charset="0"/>
                      </a:rPr>
                      <m:t>=1,⋯,</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𝐶</m:t>
                    </m:r>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for class </a:t>
                </a:r>
                <a:r>
                  <a:rPr lang="en-US" altLang="zh-TW" sz="2800" i="1" dirty="0">
                    <a:latin typeface="Times New Roman" panose="02020603050405020304" pitchFamily="18" charset="0"/>
                    <a:cs typeface="Times New Roman" panose="02020603050405020304" pitchFamily="18" charset="0"/>
                  </a:rPr>
                  <a:t>c</a:t>
                </a:r>
                <a:r>
                  <a:rPr lang="en-US" altLang="zh-TW" sz="2800" dirty="0">
                    <a:latin typeface="Times New Roman" panose="02020603050405020304" pitchFamily="18" charset="0"/>
                    <a:cs typeface="Times New Roman" panose="02020603050405020304" pitchFamily="18" charset="0"/>
                  </a:rPr>
                  <a:t> of a Bayesian classifier with multinomial class-conditionals and a set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oMath>
                </a14:m>
                <a:r>
                  <a:rPr lang="en-US" altLang="zh-TW" sz="2800" dirty="0">
                    <a:latin typeface="Times New Roman" panose="02020603050405020304" pitchFamily="18" charset="0"/>
                    <a:cs typeface="Times New Roman" panose="02020603050405020304" pitchFamily="18" charset="0"/>
                  </a:rPr>
                  <a:t>, M-dimensional objects belonging to class </a:t>
                </a:r>
                <a:r>
                  <a:rPr lang="en-US" altLang="zh-TW" sz="2800" i="1" dirty="0">
                    <a:latin typeface="Times New Roman" panose="02020603050405020304" pitchFamily="18" charset="0"/>
                    <a:cs typeface="Times New Roman" panose="02020603050405020304" pitchFamily="18" charset="0"/>
                  </a:rPr>
                  <a:t>c</a:t>
                </a:r>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b>
                    </m:sSub>
                  </m:oMath>
                </a14:m>
                <a:r>
                  <a:rPr lang="en-US" altLang="zh-TW" sz="2800" dirty="0" smtClean="0">
                    <a:latin typeface="Times New Roman" panose="02020603050405020304" pitchFamily="18" charset="0"/>
                    <a:cs typeface="Times New Roman" panose="02020603050405020304" pitchFamily="18" charset="0"/>
                  </a:rPr>
                  <a:t>. </a:t>
                </a:r>
              </a:p>
              <a:p>
                <a:endParaRPr lang="en-US" altLang="zh-TW" sz="2800" dirty="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Hint: The </a:t>
                </a:r>
                <a:r>
                  <a:rPr lang="en-US" altLang="zh-TW" sz="2800" dirty="0" err="1">
                    <a:latin typeface="Times New Roman" panose="02020603050405020304" pitchFamily="18" charset="0"/>
                    <a:cs typeface="Times New Roman" panose="02020603050405020304" pitchFamily="18" charset="0"/>
                  </a:rPr>
                  <a:t>multinomials</a:t>
                </a:r>
                <a:r>
                  <a:rPr lang="en-US" altLang="zh-TW" sz="2800" dirty="0">
                    <a:latin typeface="Times New Roman" panose="02020603050405020304" pitchFamily="18" charset="0"/>
                    <a:cs typeface="Times New Roman" panose="02020603050405020304" pitchFamily="18" charset="0"/>
                  </a:rPr>
                  <a:t> for the class-conditional </a:t>
                </a:r>
                <a:r>
                  <a:rPr lang="en-US" altLang="zh-TW" sz="2800" dirty="0" smtClean="0">
                    <a:latin typeface="Times New Roman" panose="02020603050405020304" pitchFamily="18" charset="0"/>
                    <a:cs typeface="Times New Roman" panose="02020603050405020304" pitchFamily="18" charset="0"/>
                  </a:rPr>
                  <a:t>distributions is</a:t>
                </a:r>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e>
                        <m:e>
                          <m:sSub>
                            <m:sSubPr>
                              <m:ctrlPr>
                                <a:rPr lang="en-US" altLang="zh-TW" sz="2800" b="1" i="1" smtClean="0">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𝒒</m:t>
                              </m:r>
                            </m:e>
                            <m:sub>
                              <m:r>
                                <a:rPr lang="en-US" altLang="zh-TW" sz="2800" b="1" i="1" smtClean="0">
                                  <a:latin typeface="Cambria Math" panose="02040503050406030204" pitchFamily="18" charset="0"/>
                                  <a:cs typeface="Times New Roman" panose="02020603050405020304" pitchFamily="18" charset="0"/>
                                </a:rPr>
                                <m:t>𝒄</m:t>
                              </m:r>
                            </m:sub>
                          </m:sSub>
                        </m:e>
                      </m:d>
                      <m:r>
                        <a:rPr lang="en-US" altLang="zh-TW" sz="2800" b="1" i="1">
                          <a:latin typeface="Cambria Math" panose="02040503050406030204" pitchFamily="18" charset="0"/>
                          <a:cs typeface="Times New Roman" panose="02020603050405020304" pitchFamily="18" charset="0"/>
                        </a:rPr>
                        <m:t>=</m:t>
                      </m:r>
                      <m:d>
                        <m:dPr>
                          <m:ctrlPr>
                            <a:rPr lang="en-US" altLang="zh-TW" sz="2800" b="1" i="1">
                              <a:latin typeface="Cambria Math" panose="02040503050406030204" pitchFamily="18" charset="0"/>
                              <a:cs typeface="Times New Roman" panose="02020603050405020304" pitchFamily="18" charset="0"/>
                            </a:rPr>
                          </m:ctrlPr>
                        </m:dPr>
                        <m:e>
                          <m:f>
                            <m:fPr>
                              <m:ctrlPr>
                                <a:rPr lang="en-US" altLang="zh-TW" sz="2800" b="1" i="1">
                                  <a:latin typeface="Cambria Math" panose="02040503050406030204" pitchFamily="18" charset="0"/>
                                  <a:cs typeface="Times New Roman" panose="02020603050405020304" pitchFamily="18" charset="0"/>
                                </a:rPr>
                              </m:ctrlPr>
                            </m:fPr>
                            <m:num>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𝑠</m:t>
                                  </m:r>
                                </m:e>
                                <m:sub>
                                  <m:r>
                                    <a:rPr lang="en-US" altLang="zh-TW" sz="2800" i="1">
                                      <a:latin typeface="Cambria Math" panose="02040503050406030204" pitchFamily="18" charset="0"/>
                                      <a:cs typeface="Times New Roman" panose="02020603050405020304" pitchFamily="18" charset="0"/>
                                    </a:rPr>
                                    <m:t>𝑖</m:t>
                                  </m:r>
                                </m:sub>
                              </m:sSub>
                              <m:r>
                                <a:rPr lang="en-US" altLang="zh-TW" sz="2800" b="1" i="1">
                                  <a:latin typeface="Cambria Math" panose="02040503050406030204" pitchFamily="18" charset="0"/>
                                  <a:cs typeface="Times New Roman" panose="02020603050405020304" pitchFamily="18" charset="0"/>
                                </a:rPr>
                                <m:t>!</m:t>
                              </m:r>
                            </m:num>
                            <m:den>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r>
                                    <a:rPr lang="en-US" altLang="zh-TW" sz="2800" b="1" i="1">
                                      <a:latin typeface="Cambria Math" panose="02040503050406030204" pitchFamily="18" charset="0"/>
                                      <a:cs typeface="Times New Roman" panose="02020603050405020304" pitchFamily="18" charset="0"/>
                                    </a:rPr>
                                    <m:t>!</m:t>
                                  </m:r>
                                </m:e>
                              </m:nary>
                            </m:den>
                          </m:f>
                        </m:e>
                      </m:d>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i="1">
                                  <a:latin typeface="Cambria Math" panose="02040503050406030204" pitchFamily="18" charset="0"/>
                                  <a:cs typeface="Times New Roman" panose="02020603050405020304" pitchFamily="18" charset="0"/>
                                </a:rPr>
                                <m:t>𝑞</m:t>
                              </m:r>
                            </m:e>
                            <m:sub>
                              <m:r>
                                <a:rPr lang="en-US" altLang="zh-TW" sz="2800" b="0" i="1" smtClean="0">
                                  <a:latin typeface="Cambria Math" panose="02040503050406030204" pitchFamily="18" charset="0"/>
                                  <a:cs typeface="Times New Roman" panose="02020603050405020304" pitchFamily="18" charset="0"/>
                                </a:rPr>
                                <m:t>𝑐</m:t>
                              </m:r>
                              <m:r>
                                <a:rPr lang="en-US" altLang="zh-TW" sz="2800" i="1">
                                  <a:latin typeface="Cambria Math" panose="02040503050406030204" pitchFamily="18" charset="0"/>
                                  <a:cs typeface="Times New Roman" panose="02020603050405020304" pitchFamily="18" charset="0"/>
                                </a:rPr>
                                <m:t>𝑗</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sup>
                          </m:sSubSup>
                        </m:e>
                      </m:nary>
                    </m:oMath>
                  </m:oMathPara>
                </a14:m>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𝑠</m:t>
                        </m:r>
                      </m:e>
                      <m:sub>
                        <m:r>
                          <a:rPr lang="en-US" altLang="zh-TW" sz="2800" i="1">
                            <a:latin typeface="Cambria Math" panose="02040503050406030204" pitchFamily="18" charset="0"/>
                            <a:cs typeface="Times New Roman" panose="02020603050405020304" pitchFamily="18" charset="0"/>
                          </a:rPr>
                          <m:t>𝑖</m:t>
                        </m:r>
                      </m:sub>
                    </m:sSub>
                    <m:r>
                      <a:rPr lang="en-US" altLang="zh-TW" sz="2800">
                        <a:latin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𝐷</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cs typeface="Times New Roman" panose="02020603050405020304" pitchFamily="18" charset="0"/>
                              </a:rPr>
                              <m:t>𝑖𝑗</m:t>
                            </m:r>
                          </m:sub>
                        </m:sSub>
                      </m:e>
                    </m:nary>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400" b="1" i="1" dirty="0" smtClean="0">
                            <a:latin typeface="Cambria Math" panose="02040503050406030204" pitchFamily="18" charset="0"/>
                            <a:cs typeface="Times New Roman" panose="02020603050405020304" pitchFamily="18" charset="0"/>
                          </a:rPr>
                        </m:ctrlPr>
                      </m:sSubPr>
                      <m:e>
                        <m:r>
                          <a:rPr lang="en-US" altLang="zh-TW" sz="2400" b="1" i="1" dirty="0" smtClean="0">
                            <a:latin typeface="Cambria Math" panose="02040503050406030204" pitchFamily="18" charset="0"/>
                            <a:cs typeface="Times New Roman" panose="02020603050405020304" pitchFamily="18" charset="0"/>
                          </a:rPr>
                          <m:t>𝒒</m:t>
                        </m:r>
                      </m:e>
                      <m:sub>
                        <m:r>
                          <a:rPr lang="en-US" altLang="zh-TW" sz="2400" b="1" i="1" dirty="0" smtClean="0">
                            <a:latin typeface="Cambria Math" panose="02040503050406030204" pitchFamily="18" charset="0"/>
                            <a:cs typeface="Times New Roman" panose="02020603050405020304" pitchFamily="18" charset="0"/>
                          </a:rPr>
                          <m:t>𝒄</m:t>
                        </m:r>
                      </m:sub>
                    </m:sSub>
                    <m:r>
                      <a:rPr lang="en-US" altLang="zh-TW" sz="2400" dirty="0">
                        <a:latin typeface="Cambria Math" panose="02040503050406030204" pitchFamily="18" charset="0"/>
                        <a:cs typeface="Times New Roman" panose="02020603050405020304" pitchFamily="18" charset="0"/>
                      </a:rPr>
                      <m:t>=</m:t>
                    </m:r>
                    <m:d>
                      <m:dPr>
                        <m:begChr m:val="["/>
                        <m:endChr m:val="]"/>
                        <m:ctrlPr>
                          <a:rPr lang="en-US" altLang="zh-TW" sz="24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TW" sz="2400" i="1" dirty="0">
                                <a:latin typeface="Cambria Math" panose="02040503050406030204" pitchFamily="18" charset="0"/>
                                <a:cs typeface="Times New Roman" panose="02020603050405020304" pitchFamily="18" charset="0"/>
                              </a:rPr>
                            </m:ctrlPr>
                          </m:mP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𝑞</m:t>
                                  </m:r>
                                </m:e>
                                <m:sub>
                                  <m:r>
                                    <a:rPr lang="en-US" altLang="zh-TW" sz="2400" b="0" i="1" dirty="0" smtClean="0">
                                      <a:latin typeface="Cambria Math" panose="02040503050406030204" pitchFamily="18" charset="0"/>
                                      <a:cs typeface="Times New Roman" panose="02020603050405020304" pitchFamily="18" charset="0"/>
                                    </a:rPr>
                                    <m:t>𝑐</m:t>
                                  </m:r>
                                  <m:r>
                                    <a:rPr lang="en-US" altLang="zh-TW" sz="2400" i="1" dirty="0">
                                      <a:latin typeface="Cambria Math" panose="02040503050406030204" pitchFamily="18" charset="0"/>
                                      <a:cs typeface="Times New Roman" panose="02020603050405020304" pitchFamily="18" charset="0"/>
                                    </a:rPr>
                                    <m:t>1</m:t>
                                  </m:r>
                                </m:sub>
                              </m:sSub>
                            </m:e>
                          </m:mr>
                          <m:mr>
                            <m:e>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altLang="zh-TW" sz="2400" i="1" dirty="0">
                                      <a:latin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cs typeface="Times New Roman" panose="02020603050405020304" pitchFamily="18" charset="0"/>
                                    </a:rPr>
                                    <m:t>𝑞</m:t>
                                  </m:r>
                                </m:e>
                                <m:sub>
                                  <m:r>
                                    <a:rPr lang="en-US" altLang="zh-TW" sz="2400" b="0" i="1" dirty="0" smtClean="0">
                                      <a:latin typeface="Cambria Math" panose="02040503050406030204" pitchFamily="18" charset="0"/>
                                      <a:cs typeface="Times New Roman" panose="02020603050405020304" pitchFamily="18" charset="0"/>
                                    </a:rPr>
                                    <m:t>𝑐</m:t>
                                  </m:r>
                                  <m:r>
                                    <a:rPr lang="en-US" altLang="zh-TW" sz="2400" i="1" dirty="0">
                                      <a:latin typeface="Cambria Math" panose="02040503050406030204" pitchFamily="18" charset="0"/>
                                      <a:cs typeface="Times New Roman" panose="02020603050405020304" pitchFamily="18" charset="0"/>
                                    </a:rPr>
                                    <m:t>𝐷</m:t>
                                  </m:r>
                                </m:sub>
                              </m:sSub>
                            </m:e>
                          </m:mr>
                        </m:m>
                      </m:e>
                    </m:d>
                  </m:oMath>
                </a14:m>
                <a:r>
                  <a:rPr lang="en-US" altLang="zh-TW" sz="2800" dirty="0">
                    <a:latin typeface="Times New Roman" panose="02020603050405020304" pitchFamily="18" charset="0"/>
                    <a:cs typeface="Times New Roman" panose="02020603050405020304" pitchFamily="18" charset="0"/>
                  </a:rPr>
                  <a:t> are a set of parameters, each of which</a:t>
                </a:r>
              </a:p>
              <a:p>
                <a:r>
                  <a:rPr lang="en-US" altLang="zh-TW" sz="2800" dirty="0">
                    <a:latin typeface="Times New Roman" panose="02020603050405020304" pitchFamily="18" charset="0"/>
                    <a:cs typeface="Times New Roman" panose="02020603050405020304" pitchFamily="18" charset="0"/>
                  </a:rPr>
                  <a:t>     is a probability </a:t>
                </a:r>
                <a14:m>
                  <m:oMath xmlns:m="http://schemas.openxmlformats.org/officeDocument/2006/math">
                    <m:nary>
                      <m:naryPr>
                        <m:chr m:val="∑"/>
                        <m:ctrlPr>
                          <a:rPr lang="en-US" altLang="zh-TW" sz="2800" i="1" dirty="0">
                            <a:latin typeface="Cambria Math" panose="02040503050406030204" pitchFamily="18" charset="0"/>
                            <a:cs typeface="Times New Roman" panose="02020603050405020304" pitchFamily="18" charset="0"/>
                          </a:rPr>
                        </m:ctrlPr>
                      </m:naryPr>
                      <m:sub>
                        <m:r>
                          <m:rPr>
                            <m:brk m:alnAt="23"/>
                          </m:rPr>
                          <a:rPr lang="en-US" altLang="zh-TW" sz="2800" i="1" dirty="0">
                            <a:latin typeface="Cambria Math" panose="02040503050406030204" pitchFamily="18" charset="0"/>
                            <a:cs typeface="Times New Roman" panose="02020603050405020304" pitchFamily="18" charset="0"/>
                          </a:rPr>
                          <m:t>𝑗</m:t>
                        </m:r>
                        <m:r>
                          <a:rPr lang="en-US" altLang="zh-TW" sz="2800" i="1" dirty="0">
                            <a:latin typeface="Cambria Math" panose="02040503050406030204" pitchFamily="18" charset="0"/>
                            <a:cs typeface="Times New Roman" panose="02020603050405020304" pitchFamily="18" charset="0"/>
                          </a:rPr>
                          <m:t>=1</m:t>
                        </m:r>
                      </m:sub>
                      <m:sup>
                        <m:r>
                          <a:rPr lang="en-US" altLang="zh-TW" sz="2800" i="1" dirty="0">
                            <a:latin typeface="Cambria Math" panose="02040503050406030204" pitchFamily="18" charset="0"/>
                            <a:cs typeface="Times New Roman" panose="02020603050405020304" pitchFamily="18" charset="0"/>
                          </a:rPr>
                          <m:t>𝐷</m:t>
                        </m:r>
                      </m:sup>
                      <m:e>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𝑞</m:t>
                            </m:r>
                          </m:e>
                          <m:sub>
                            <m:r>
                              <a:rPr lang="en-US" altLang="zh-TW" sz="2800" b="0" i="1" dirty="0" smtClean="0">
                                <a:latin typeface="Cambria Math" panose="02040503050406030204" pitchFamily="18" charset="0"/>
                                <a:cs typeface="Times New Roman" panose="02020603050405020304" pitchFamily="18" charset="0"/>
                              </a:rPr>
                              <m:t>𝑐</m:t>
                            </m:r>
                            <m:r>
                              <a:rPr lang="en-US" altLang="zh-TW" sz="2800" i="1" dirty="0">
                                <a:latin typeface="Cambria Math" panose="02040503050406030204" pitchFamily="18" charset="0"/>
                                <a:cs typeface="Times New Roman" panose="02020603050405020304" pitchFamily="18" charset="0"/>
                              </a:rPr>
                              <m:t>𝑗</m:t>
                            </m:r>
                          </m:sub>
                        </m:sSub>
                      </m:e>
                    </m:nary>
                    <m:r>
                      <a:rPr lang="en-US" altLang="zh-TW" sz="2800" i="1" dirty="0">
                        <a:latin typeface="Cambria Math" panose="02040503050406030204" pitchFamily="18" charset="0"/>
                        <a:cs typeface="Times New Roman" panose="02020603050405020304" pitchFamily="18" charset="0"/>
                      </a:rPr>
                      <m:t>=1</m:t>
                    </m:r>
                  </m:oMath>
                </a14:m>
                <a:r>
                  <a:rPr lang="en-US" altLang="zh-TW" sz="2800" dirty="0" smtClean="0">
                    <a:latin typeface="Times New Roman" panose="02020603050405020304" pitchFamily="18" charset="0"/>
                    <a:cs typeface="Times New Roman" panose="02020603050405020304" pitchFamily="18" charset="0"/>
                  </a:rPr>
                  <a:t>.</a:t>
                </a: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625362" y="673341"/>
                <a:ext cx="11146223" cy="5997860"/>
              </a:xfrm>
              <a:prstGeom prst="rect">
                <a:avLst/>
              </a:prstGeom>
              <a:blipFill>
                <a:blip r:embed="rId2"/>
                <a:stretch>
                  <a:fillRect l="-1149" r="-109" b="-10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87782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498426" y="0"/>
            <a:ext cx="30059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Homework </a:t>
            </a:r>
            <a:r>
              <a:rPr lang="en-US" altLang="zh-TW" sz="32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#9-2</a:t>
            </a:r>
            <a:r>
              <a:rPr lang="en-US" altLang="zh-TW" sz="48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99541" y="830997"/>
                <a:ext cx="11713783" cy="1514902"/>
              </a:xfrm>
              <a:prstGeom prst="rect">
                <a:avLst/>
              </a:prstGeom>
            </p:spPr>
            <p:txBody>
              <a:bodyPr wrap="square">
                <a:spAutoFit/>
              </a:bodyPr>
              <a:lstStyle/>
              <a:p>
                <a:r>
                  <a:rPr lang="en-US" altLang="zh-TW" sz="2800" dirty="0" smtClean="0">
                    <a:latin typeface="Times New Roman" panose="02020603050405020304" pitchFamily="18" charset="0"/>
                    <a:cs typeface="Times New Roman" panose="02020603050405020304" pitchFamily="18" charset="0"/>
                  </a:rPr>
                  <a:t>Maximize the log-likelihood </a:t>
                </a:r>
                <a14:m>
                  <m:oMath xmlns:m="http://schemas.openxmlformats.org/officeDocument/2006/math">
                    <m:r>
                      <a:rPr lang="en-US" altLang="zh-TW" sz="2800" b="0" i="0" smtClean="0">
                        <a:latin typeface="Cambria Math" panose="02040503050406030204" pitchFamily="18" charset="0"/>
                        <a:cs typeface="Times New Roman" panose="02020603050405020304" pitchFamily="18" charset="0"/>
                      </a:rPr>
                      <m:t> </m:t>
                    </m:r>
                    <m:r>
                      <m:rPr>
                        <m:sty m:val="p"/>
                      </m:rPr>
                      <a:rPr lang="en-US" altLang="zh-TW" sz="2800">
                        <a:latin typeface="Cambria Math" panose="02040503050406030204" pitchFamily="18" charset="0"/>
                        <a:cs typeface="Times New Roman" panose="02020603050405020304" pitchFamily="18" charset="0"/>
                      </a:rPr>
                      <m:t>log</m:t>
                    </m:r>
                    <m:r>
                      <a:rPr lang="en-US" altLang="zh-TW" sz="2800">
                        <a:latin typeface="Cambria Math" panose="02040503050406030204" pitchFamily="18" charset="0"/>
                        <a:cs typeface="Times New Roman" panose="02020603050405020304" pitchFamily="18" charset="0"/>
                      </a:rPr>
                      <m:t> </m:t>
                    </m:r>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𝑖</m:t>
                        </m:r>
                        <m:r>
                          <a:rPr lang="en-US" altLang="zh-TW" sz="2800" b="0" i="1" smtClean="0">
                            <a:latin typeface="Cambria Math" panose="02040503050406030204" pitchFamily="18" charset="0"/>
                            <a:cs typeface="Times New Roman" panose="02020603050405020304" pitchFamily="18" charset="0"/>
                          </a:rPr>
                          <m:t>=1</m:t>
                        </m:r>
                      </m:sub>
                      <m:sup>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𝑁</m:t>
                            </m:r>
                          </m:e>
                          <m:sub>
                            <m:r>
                              <a:rPr lang="en-US" altLang="zh-TW" sz="2800" i="1">
                                <a:latin typeface="Cambria Math" panose="02040503050406030204" pitchFamily="18" charset="0"/>
                                <a:cs typeface="Times New Roman" panose="02020603050405020304" pitchFamily="18" charset="0"/>
                              </a:rPr>
                              <m:t>𝑐</m:t>
                            </m:r>
                          </m:sub>
                        </m:sSub>
                      </m:sup>
                      <m:e>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e>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𝒒</m:t>
                                </m:r>
                              </m:e>
                              <m:sub>
                                <m:r>
                                  <a:rPr lang="en-US" altLang="zh-TW" sz="2800" b="1" i="1">
                                    <a:latin typeface="Cambria Math" panose="02040503050406030204" pitchFamily="18" charset="0"/>
                                    <a:cs typeface="Times New Roman" panose="02020603050405020304" pitchFamily="18" charset="0"/>
                                  </a:rPr>
                                  <m:t>𝒄</m:t>
                                </m:r>
                              </m:sub>
                            </m:sSub>
                          </m:e>
                        </m:d>
                      </m:e>
                    </m:nary>
                  </m:oMath>
                </a14:m>
                <a:r>
                  <a:rPr lang="en-US" altLang="zh-TW" sz="2800" dirty="0" smtClean="0">
                    <a:latin typeface="Times New Roman" panose="02020603050405020304" pitchFamily="18" charset="0"/>
                    <a:cs typeface="Times New Roman" panose="02020603050405020304" pitchFamily="18" charset="0"/>
                  </a:rPr>
                  <a:t> with the constrain </a:t>
                </a:r>
                <a14:m>
                  <m:oMath xmlns:m="http://schemas.openxmlformats.org/officeDocument/2006/math">
                    <m:nary>
                      <m:naryPr>
                        <m:chr m:val="∑"/>
                        <m:ctrlPr>
                          <a:rPr lang="en-US" altLang="zh-TW" sz="2800" i="1" dirty="0">
                            <a:latin typeface="Cambria Math" panose="02040503050406030204" pitchFamily="18" charset="0"/>
                            <a:cs typeface="Times New Roman" panose="02020603050405020304" pitchFamily="18" charset="0"/>
                          </a:rPr>
                        </m:ctrlPr>
                      </m:naryPr>
                      <m:sub>
                        <m:r>
                          <m:rPr>
                            <m:brk m:alnAt="23"/>
                          </m:rPr>
                          <a:rPr lang="en-US" altLang="zh-TW" sz="2800" i="1" dirty="0">
                            <a:latin typeface="Cambria Math" panose="02040503050406030204" pitchFamily="18" charset="0"/>
                            <a:cs typeface="Times New Roman" panose="02020603050405020304" pitchFamily="18" charset="0"/>
                          </a:rPr>
                          <m:t>𝑗</m:t>
                        </m:r>
                        <m:r>
                          <a:rPr lang="en-US" altLang="zh-TW" sz="2800" i="1" dirty="0">
                            <a:latin typeface="Cambria Math" panose="02040503050406030204" pitchFamily="18" charset="0"/>
                            <a:cs typeface="Times New Roman" panose="02020603050405020304" pitchFamily="18" charset="0"/>
                          </a:rPr>
                          <m:t>=1</m:t>
                        </m:r>
                      </m:sub>
                      <m:sup>
                        <m:r>
                          <a:rPr lang="en-US" altLang="zh-TW" sz="2800" i="1" dirty="0">
                            <a:latin typeface="Cambria Math" panose="02040503050406030204" pitchFamily="18" charset="0"/>
                            <a:cs typeface="Times New Roman" panose="02020603050405020304" pitchFamily="18" charset="0"/>
                          </a:rPr>
                          <m:t>𝐷</m:t>
                        </m:r>
                      </m:sup>
                      <m:e>
                        <m:sSub>
                          <m:sSubPr>
                            <m:ctrlPr>
                              <a:rPr lang="en-US" altLang="zh-TW" sz="2800" i="1" dirty="0">
                                <a:latin typeface="Cambria Math" panose="02040503050406030204" pitchFamily="18" charset="0"/>
                                <a:cs typeface="Times New Roman" panose="02020603050405020304" pitchFamily="18" charset="0"/>
                              </a:rPr>
                            </m:ctrlPr>
                          </m:sSubPr>
                          <m:e>
                            <m:r>
                              <a:rPr lang="en-US" altLang="zh-TW" sz="2800" i="1" dirty="0">
                                <a:latin typeface="Cambria Math" panose="02040503050406030204" pitchFamily="18" charset="0"/>
                                <a:cs typeface="Times New Roman" panose="02020603050405020304" pitchFamily="18" charset="0"/>
                              </a:rPr>
                              <m:t>𝑞</m:t>
                            </m:r>
                          </m:e>
                          <m:sub>
                            <m:r>
                              <a:rPr lang="en-US" altLang="zh-TW" sz="2800" b="0" i="1" dirty="0" smtClean="0">
                                <a:latin typeface="Cambria Math" panose="02040503050406030204" pitchFamily="18" charset="0"/>
                                <a:cs typeface="Times New Roman" panose="02020603050405020304" pitchFamily="18" charset="0"/>
                              </a:rPr>
                              <m:t>𝑐</m:t>
                            </m:r>
                            <m:r>
                              <a:rPr lang="en-US" altLang="zh-TW" sz="2800" i="1" dirty="0">
                                <a:latin typeface="Cambria Math" panose="02040503050406030204" pitchFamily="18" charset="0"/>
                                <a:cs typeface="Times New Roman" panose="02020603050405020304" pitchFamily="18" charset="0"/>
                              </a:rPr>
                              <m:t>𝑗</m:t>
                            </m:r>
                          </m:sub>
                        </m:sSub>
                      </m:e>
                    </m:nary>
                    <m:r>
                      <a:rPr lang="en-US" altLang="zh-TW" sz="2800" i="1" dirty="0">
                        <a:latin typeface="Cambria Math" panose="02040503050406030204" pitchFamily="18" charset="0"/>
                        <a:cs typeface="Times New Roman" panose="02020603050405020304" pitchFamily="18" charset="0"/>
                      </a:rPr>
                      <m:t>=1</m:t>
                    </m:r>
                  </m:oMath>
                </a14:m>
                <a:r>
                  <a:rPr lang="en-US" altLang="zh-TW" sz="2800" dirty="0" smtClean="0">
                    <a:latin typeface="Times New Roman" panose="02020603050405020304" pitchFamily="18" charset="0"/>
                    <a:cs typeface="Times New Roman" panose="02020603050405020304" pitchFamily="18" charset="0"/>
                  </a:rPr>
                  <a:t>.</a:t>
                </a:r>
              </a:p>
              <a:p>
                <a:endParaRPr lang="en-US" altLang="zh-TW" sz="2800" dirty="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Using the </a:t>
                </a:r>
                <a:r>
                  <a:rPr lang="en-US" altLang="zh-TW" sz="2800" dirty="0" err="1" smtClean="0">
                    <a:latin typeface="Times New Roman" panose="02020603050405020304" pitchFamily="18" charset="0"/>
                    <a:cs typeface="Times New Roman" panose="02020603050405020304" pitchFamily="18" charset="0"/>
                  </a:rPr>
                  <a:t>Lagrangian</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multiplier </a:t>
                </a:r>
                <a:r>
                  <a:rPr lang="en-US" altLang="zh-TW" sz="2800" dirty="0" smtClean="0">
                    <a:latin typeface="Times New Roman" panose="02020603050405020304" pitchFamily="18" charset="0"/>
                    <a:cs typeface="Times New Roman" panose="02020603050405020304" pitchFamily="18" charset="0"/>
                  </a:rPr>
                  <a:t>method to solve for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𝑞</m:t>
                        </m:r>
                      </m:e>
                      <m:sub>
                        <m:r>
                          <a:rPr lang="en-US" altLang="zh-TW" sz="2800" i="1">
                            <a:latin typeface="Cambria Math" panose="02040503050406030204" pitchFamily="18" charset="0"/>
                            <a:cs typeface="Times New Roman" panose="02020603050405020304" pitchFamily="18" charset="0"/>
                          </a:rPr>
                          <m:t>𝑐𝑗</m:t>
                        </m:r>
                      </m:sub>
                    </m:sSub>
                  </m:oMath>
                </a14:m>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99541" y="830997"/>
                <a:ext cx="11713783" cy="1514902"/>
              </a:xfrm>
              <a:prstGeom prst="rect">
                <a:avLst/>
              </a:prstGeom>
              <a:blipFill>
                <a:blip r:embed="rId2"/>
                <a:stretch>
                  <a:fillRect l="-1041" t="-803" r="-1821" b="-7631"/>
                </a:stretch>
              </a:blipFill>
            </p:spPr>
            <p:txBody>
              <a:bodyPr/>
              <a:lstStyle/>
              <a:p>
                <a:r>
                  <a:rPr lang="zh-TW" altLang="en-US">
                    <a:noFill/>
                  </a:rPr>
                  <a:t> </a:t>
                </a:r>
              </a:p>
            </p:txBody>
          </p:sp>
        </mc:Fallback>
      </mc:AlternateContent>
      <p:sp>
        <p:nvSpPr>
          <p:cNvPr id="6" name="矩形 5"/>
          <p:cNvSpPr/>
          <p:nvPr/>
        </p:nvSpPr>
        <p:spPr>
          <a:xfrm>
            <a:off x="885966" y="5058931"/>
            <a:ext cx="7811754" cy="523220"/>
          </a:xfrm>
          <a:prstGeom prst="rect">
            <a:avLst/>
          </a:prstGeom>
        </p:spPr>
        <p:txBody>
          <a:bodyPr wrap="none">
            <a:spAutoFit/>
          </a:bodyPr>
          <a:lstStyle/>
          <a:p>
            <a:r>
              <a:rPr lang="en-US" altLang="zh-TW" sz="2800" dirty="0">
                <a:solidFill>
                  <a:srgbClr val="C00000"/>
                </a:solidFill>
                <a:latin typeface="Times New Roman" panose="02020603050405020304" pitchFamily="18" charset="0"/>
                <a:cs typeface="Times New Roman" panose="02020603050405020304" pitchFamily="18" charset="0"/>
              </a:rPr>
              <a:t>Deadline of Homework </a:t>
            </a:r>
            <a:r>
              <a:rPr lang="en-US" altLang="zh-TW" sz="2800" dirty="0" smtClean="0">
                <a:solidFill>
                  <a:srgbClr val="C00000"/>
                </a:solidFill>
                <a:latin typeface="Times New Roman" panose="02020603050405020304" pitchFamily="18" charset="0"/>
                <a:cs typeface="Times New Roman" panose="02020603050405020304" pitchFamily="18" charset="0"/>
              </a:rPr>
              <a:t>#9-1, 9-2: 2022/12/5 </a:t>
            </a:r>
            <a:r>
              <a:rPr lang="en-US" altLang="zh-TW" sz="2800" dirty="0">
                <a:solidFill>
                  <a:srgbClr val="C00000"/>
                </a:solidFill>
                <a:latin typeface="Times New Roman" panose="02020603050405020304" pitchFamily="18" charset="0"/>
                <a:cs typeface="Times New Roman" panose="02020603050405020304" pitchFamily="18" charset="0"/>
              </a:rPr>
              <a:t>3:30pm</a:t>
            </a:r>
            <a:endParaRPr lang="zh-TW" altLang="en-US" sz="2800" dirty="0">
              <a:solidFill>
                <a:srgbClr val="C00000"/>
              </a:solidFill>
              <a:latin typeface="Times New Roman" panose="02020603050405020304" pitchFamily="18" charset="0"/>
              <a:cs typeface="Times New Roman" panose="02020603050405020304" pitchFamily="18" charset="0"/>
            </a:endParaRPr>
          </a:p>
        </p:txBody>
      </p:sp>
      <p:sp>
        <p:nvSpPr>
          <p:cNvPr id="7" name="Rectangle 7"/>
          <p:cNvSpPr/>
          <p:nvPr/>
        </p:nvSpPr>
        <p:spPr>
          <a:xfrm>
            <a:off x="4653452" y="2713032"/>
            <a:ext cx="30059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Homework </a:t>
            </a:r>
            <a:r>
              <a:rPr lang="en-US" altLang="zh-TW" sz="32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32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9-3</a:t>
            </a:r>
            <a:r>
              <a:rPr lang="en-US" altLang="zh-TW" sz="4800" b="1"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4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矩形 7"/>
          <p:cNvSpPr/>
          <p:nvPr/>
        </p:nvSpPr>
        <p:spPr>
          <a:xfrm>
            <a:off x="370560" y="3544029"/>
            <a:ext cx="9643451" cy="523220"/>
          </a:xfrm>
          <a:prstGeom prst="rect">
            <a:avLst/>
          </a:prstGeom>
        </p:spPr>
        <p:txBody>
          <a:bodyPr wrap="square">
            <a:spAutoFit/>
          </a:bodyPr>
          <a:lstStyle/>
          <a:p>
            <a:r>
              <a:rPr lang="en-US" altLang="zh-TW" sz="2800" dirty="0" smtClean="0">
                <a:latin typeface="Times New Roman" panose="02020603050405020304" pitchFamily="18" charset="0"/>
                <a:cs typeface="Times New Roman" panose="02020603050405020304" pitchFamily="18" charset="0"/>
              </a:rPr>
              <a:t>Study Homework 9-3 by yourself. </a:t>
            </a:r>
            <a:endParaRPr lang="en-US" altLang="zh-TW"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89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876118" y="69197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Text Box 54"/>
          <p:cNvSpPr txBox="1">
            <a:spLocks noChangeArrowheads="1"/>
          </p:cNvSpPr>
          <p:nvPr/>
        </p:nvSpPr>
        <p:spPr bwMode="auto">
          <a:xfrm>
            <a:off x="2525069" y="-4054"/>
            <a:ext cx="70932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3600" b="1" i="0" u="none" strike="noStrike" kern="1200" cap="none" spc="0" normalizeH="0" baseline="0" noProof="0" dirty="0" smtClean="0">
                <a:ln>
                  <a:noFill/>
                </a:ln>
                <a:solidFill>
                  <a:srgbClr val="262626"/>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a:t>
            </a:r>
            <a:endParaRPr kumimoji="1" lang="en-US" altLang="zh-TW" sz="32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962401" y="720863"/>
                <a:ext cx="10218629" cy="57234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Distribution </a:t>
                </a:r>
                <a14:m>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1/2</m:t>
                              </m:r>
                            </m:sup>
                          </m:sSup>
                        </m:den>
                      </m:f>
                      <m:r>
                        <m:rPr>
                          <m:sty m:val="p"/>
                        </m:rP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exp</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d>
                            <m:d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𝑇</m:t>
                          </m:r>
                        </m:sup>
                      </m:sSup>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p>
                      </m:sSup>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62401" y="720863"/>
                <a:ext cx="10218629" cy="5723426"/>
              </a:xfrm>
              <a:prstGeom prst="rect">
                <a:avLst/>
              </a:prstGeom>
              <a:blipFill>
                <a:blip r:embed="rId2"/>
                <a:stretch>
                  <a:fillRect l="-1074"/>
                </a:stretch>
              </a:blipFill>
            </p:spPr>
            <p:txBody>
              <a:bodyPr/>
              <a:lstStyle/>
              <a:p>
                <a:r>
                  <a:rPr lang="zh-TW" altLang="en-US">
                    <a:noFill/>
                  </a:rPr>
                  <a:t> </a:t>
                </a:r>
              </a:p>
            </p:txBody>
          </p:sp>
        </mc:Fallback>
      </mc:AlternateContent>
      <p:pic>
        <p:nvPicPr>
          <p:cNvPr id="7" name="Picture 6"/>
          <p:cNvPicPr>
            <a:picLocks noChangeAspect="1"/>
          </p:cNvPicPr>
          <p:nvPr/>
        </p:nvPicPr>
        <p:blipFill>
          <a:blip r:embed="rId3"/>
          <a:stretch>
            <a:fillRect/>
          </a:stretch>
        </p:blipFill>
        <p:spPr>
          <a:xfrm>
            <a:off x="3721915" y="3147188"/>
            <a:ext cx="4439249" cy="3561724"/>
          </a:xfrm>
          <a:prstGeom prst="rect">
            <a:avLst/>
          </a:prstGeom>
        </p:spPr>
      </p:pic>
    </p:spTree>
    <p:extLst>
      <p:ext uri="{BB962C8B-B14F-4D97-AF65-F5344CB8AC3E}">
        <p14:creationId xmlns:p14="http://schemas.microsoft.com/office/powerpoint/2010/main" val="1665320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3"/>
          <p:cNvSpPr>
            <a:spLocks noChangeShapeType="1"/>
          </p:cNvSpPr>
          <p:nvPr/>
        </p:nvSpPr>
        <p:spPr bwMode="auto">
          <a:xfrm>
            <a:off x="2566988" y="981075"/>
            <a:ext cx="69850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3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Text Box 54"/>
          <p:cNvSpPr txBox="1">
            <a:spLocks noChangeArrowheads="1"/>
          </p:cNvSpPr>
          <p:nvPr/>
        </p:nvSpPr>
        <p:spPr bwMode="auto">
          <a:xfrm>
            <a:off x="4255476" y="365523"/>
            <a:ext cx="45368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a:t>
            </a:r>
            <a:r>
              <a:rPr kumimoji="1"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a:t>
            </a:r>
            <a:endParaRPr kumimoji="1"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77399" y="981075"/>
                <a:ext cx="11183423" cy="4909421"/>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Mean: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𝐸</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Times New Roman" panose="02020603050405020304" pitchFamily="18" charset="0"/>
                          </a:rPr>
                          <m:t> </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𝑇</m:t>
                        </m:r>
                      </m:sup>
                    </m:sSup>
                  </m:oMath>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Cov</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𝐸</m:t>
                      </m:r>
                      <m:d>
                        <m:dPr>
                          <m:begChr m:val="["/>
                          <m:end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d>
                                <m:dPr>
                                  <m:ctrlP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TW" sz="2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l-GR"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𝑇</m:t>
                              </m:r>
                            </m:sup>
                          </m:sSup>
                        </m:e>
                      </m:d>
                      <m: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m>
                            <m:mPr>
                              <m:mcs>
                                <m:mc>
                                  <m:mcPr>
                                    <m:count m:val="3"/>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12</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21</m:t>
                                          </m:r>
                                        </m:sub>
                                      </m:sSub>
                                    </m:e>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bSup>
                                    </m:e>
                                  </m:mr>
                                </m:m>
                              </m:e>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
                              </m:e>
                              <m:e>
                                <m:m>
                                  <m:mPr>
                                    <m:mcs>
                                      <m:mc>
                                        <m:mcPr>
                                          <m:count m:val="1"/>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sub>
                                      </m:sSub>
                                    </m:e>
                                  </m:m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sub>
                                      </m:sSub>
                                    </m:e>
                                  </m:mr>
                                </m:m>
                              </m:e>
                            </m:m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       </m:t>
                                      </m:r>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mr>
                            <m:mr>
                              <m:e>
                                <m:m>
                                  <m:mPr>
                                    <m:mcs>
                                      <m:mc>
                                        <m:mcPr>
                                          <m:count m:val="2"/>
                                          <m:mcJc m:val="center"/>
                                        </m:mcPr>
                                      </m:mc>
                                    </m:mcs>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mPr>
                                  <m:mr>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e>
                                  </m:mr>
                                </m:m>
                              </m:e>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e>
                                <m:sSubSup>
                                  <m:sSub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𝑑</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bSup>
                              </m:e>
                            </m:mr>
                          </m:m>
                        </m:e>
                      </m:d>
                    </m:oMath>
                  </m:oMathPara>
                </a14:m>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Gaussians - all you need to know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mean and covariance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77399" y="981075"/>
                <a:ext cx="11183423" cy="4909421"/>
              </a:xfrm>
              <a:prstGeom prst="rect">
                <a:avLst/>
              </a:prstGeom>
              <a:blipFill>
                <a:blip r:embed="rId2"/>
                <a:stretch>
                  <a:fillRect l="-981" t="-136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38901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19010</TotalTime>
  <Words>13390</Words>
  <Application>Microsoft Office PowerPoint</Application>
  <PresentationFormat>寬螢幕</PresentationFormat>
  <Paragraphs>670</Paragraphs>
  <Slides>72</Slides>
  <Notes>5</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72</vt:i4>
      </vt:variant>
    </vt:vector>
  </HeadingPairs>
  <TitlesOfParts>
    <vt:vector size="84" baseType="lpstr">
      <vt:lpstr>CMR10</vt:lpstr>
      <vt:lpstr>CMR9</vt:lpstr>
      <vt:lpstr>新細明體</vt:lpstr>
      <vt:lpstr>標楷體</vt:lpstr>
      <vt:lpstr>Arial</vt:lpstr>
      <vt:lpstr>Calibri</vt:lpstr>
      <vt:lpstr>Calibri Light</vt:lpstr>
      <vt:lpstr>Cambria Math</vt:lpstr>
      <vt:lpstr>Courier New</vt:lpstr>
      <vt:lpstr>Times New Roman</vt:lpstr>
      <vt:lpstr>Wingdings</vt:lpstr>
      <vt:lpstr>Office Theme</vt:lpstr>
      <vt:lpstr>Classification: probabilistic classifiers 生醫光電所 吳育德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YU-TE WU</dc:creator>
  <cp:lastModifiedBy>USER</cp:lastModifiedBy>
  <cp:revision>1470</cp:revision>
  <dcterms:created xsi:type="dcterms:W3CDTF">2019-08-27T12:18:52Z</dcterms:created>
  <dcterms:modified xsi:type="dcterms:W3CDTF">2022-09-25T16:17:40Z</dcterms:modified>
</cp:coreProperties>
</file>